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4"/>
  </p:notesMasterIdLst>
  <p:sldIdLst>
    <p:sldId id="256" r:id="rId2"/>
    <p:sldId id="267" r:id="rId3"/>
    <p:sldId id="257" r:id="rId4"/>
    <p:sldId id="258" r:id="rId5"/>
    <p:sldId id="259" r:id="rId6"/>
    <p:sldId id="260" r:id="rId7"/>
    <p:sldId id="261" r:id="rId8"/>
    <p:sldId id="262" r:id="rId9"/>
    <p:sldId id="263" r:id="rId10"/>
    <p:sldId id="264" r:id="rId11"/>
    <p:sldId id="265" r:id="rId12"/>
    <p:sldId id="266" r:id="rId13"/>
  </p:sldIdLst>
  <p:sldSz cx="9144000" cy="5143500" type="screen16x9"/>
  <p:notesSz cx="6858000" cy="9144000"/>
  <p:embeddedFontLst>
    <p:embeddedFont>
      <p:font typeface="Montserrat" panose="020B0604020202020204" charset="0"/>
      <p:regular r:id="rId15"/>
      <p:bold r:id="rId16"/>
      <p:italic r:id="rId17"/>
      <p:boldItalic r:id="rId18"/>
    </p:embeddedFont>
    <p:embeddedFont>
      <p:font typeface="Consolas" panose="020B0609020204030204" pitchFamily="49" charset="0"/>
      <p:regular r:id="rId19"/>
      <p:bold r:id="rId20"/>
      <p:italic r:id="rId21"/>
      <p:boldItalic r:id="rId22"/>
    </p:embeddedFont>
    <p:embeddedFont>
      <p:font typeface="Lato" panose="020B0604020202020204" charset="0"/>
      <p:regular r:id="rId23"/>
      <p:bold r:id="rId24"/>
      <p:italic r:id="rId25"/>
      <p:boldItalic r:id="rId26"/>
    </p:embeddedFont>
    <p:embeddedFont>
      <p:font typeface="Average" panose="020B0604020202020204" charset="0"/>
      <p:regular r:id="rId27"/>
    </p:embeddedFont>
    <p:embeddedFont>
      <p:font typeface="Roboto"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3" d="100"/>
          <a:sy n="113" d="100"/>
        </p:scale>
        <p:origin x="336"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5929547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36643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f87997393_0_1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f87997393_0_1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01742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830779cd3d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830779cd3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8999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9699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6264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21963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830779cd3d_3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830779cd3d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69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1f96f5393d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99903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f87997393_0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06961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830779cd3d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830779cd3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36648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f87997393_0_1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1f87997393_0_1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4074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mc:AlternateContent xmlns:mc="http://schemas.openxmlformats.org/markup-compatibility/2006" xmlns:p14="http://schemas.microsoft.com/office/powerpoint/2010/main">
    <mc:Choice Requires="p14">
      <p:transition spd="slow">
        <p14:flip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www.vox.com/coronavirus-covid19"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2899372" y="569543"/>
            <a:ext cx="4133100" cy="78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err="1"/>
              <a:t>Covid</a:t>
            </a:r>
            <a:r>
              <a:rPr lang="en-GB" dirty="0"/>
              <a:t> Tracker</a:t>
            </a:r>
            <a:endParaRPr dirty="0"/>
          </a:p>
        </p:txBody>
      </p:sp>
      <p:sp>
        <p:nvSpPr>
          <p:cNvPr id="229" name="Google Shape;229;p17"/>
          <p:cNvSpPr txBox="1"/>
          <p:nvPr/>
        </p:nvSpPr>
        <p:spPr>
          <a:xfrm>
            <a:off x="4615393" y="2811518"/>
            <a:ext cx="5619478" cy="195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dirty="0">
                <a:solidFill>
                  <a:schemeClr val="lt1"/>
                </a:solidFill>
                <a:latin typeface="Lato"/>
                <a:ea typeface="Lato"/>
                <a:cs typeface="Lato"/>
                <a:sym typeface="Lato"/>
              </a:rPr>
              <a:t>Team Members -</a:t>
            </a:r>
            <a:endParaRPr sz="1800" b="1" dirty="0">
              <a:solidFill>
                <a:schemeClr val="lt1"/>
              </a:solidFill>
              <a:latin typeface="Lato"/>
              <a:ea typeface="Lato"/>
              <a:cs typeface="Lato"/>
              <a:sym typeface="Lato"/>
            </a:endParaRPr>
          </a:p>
          <a:p>
            <a:pPr marL="0" lvl="0" indent="0" algn="l" rtl="0">
              <a:spcBef>
                <a:spcPts val="0"/>
              </a:spcBef>
              <a:spcAft>
                <a:spcPts val="0"/>
              </a:spcAft>
              <a:buNone/>
            </a:pPr>
            <a:endParaRPr sz="1800" b="1" dirty="0">
              <a:solidFill>
                <a:schemeClr val="lt1"/>
              </a:solidFill>
              <a:latin typeface="Lato"/>
              <a:ea typeface="Lato"/>
              <a:cs typeface="Lato"/>
              <a:sym typeface="Lato"/>
            </a:endParaRPr>
          </a:p>
          <a:p>
            <a:pPr lvl="0"/>
            <a:r>
              <a:rPr lang="en-GB" sz="1800" dirty="0" err="1" smtClean="0">
                <a:solidFill>
                  <a:schemeClr val="lt1"/>
                </a:solidFill>
                <a:latin typeface="Lato"/>
                <a:ea typeface="Lato"/>
                <a:cs typeface="Lato"/>
                <a:sym typeface="Lato"/>
              </a:rPr>
              <a:t>Shayan</a:t>
            </a:r>
            <a:r>
              <a:rPr lang="en-GB" sz="1800" dirty="0" smtClean="0">
                <a:solidFill>
                  <a:schemeClr val="lt1"/>
                </a:solidFill>
                <a:latin typeface="Lato"/>
                <a:ea typeface="Lato"/>
                <a:cs typeface="Lato"/>
                <a:sym typeface="Lato"/>
              </a:rPr>
              <a:t> Chatterjee - </a:t>
            </a:r>
            <a:r>
              <a:rPr lang="en-IN" sz="1200" dirty="0" smtClean="0">
                <a:solidFill>
                  <a:srgbClr val="D4D4D4"/>
                </a:solidFill>
                <a:latin typeface="Consolas" panose="020B0609020204030204" pitchFamily="49" charset="0"/>
              </a:rPr>
              <a:t>shayanchatterjee7@gmail.com</a:t>
            </a:r>
            <a:endParaRPr sz="1200" dirty="0" smtClean="0">
              <a:solidFill>
                <a:schemeClr val="lt1"/>
              </a:solidFill>
              <a:latin typeface="Lato"/>
              <a:ea typeface="Lato"/>
              <a:cs typeface="Lato"/>
              <a:sym typeface="Lato"/>
            </a:endParaRPr>
          </a:p>
          <a:p>
            <a:pPr lvl="0"/>
            <a:r>
              <a:rPr lang="en-GB" sz="1800" dirty="0" smtClean="0">
                <a:solidFill>
                  <a:schemeClr val="lt1"/>
                </a:solidFill>
                <a:latin typeface="Lato"/>
                <a:ea typeface="Lato"/>
                <a:cs typeface="Lato"/>
                <a:sym typeface="Lato"/>
              </a:rPr>
              <a:t>Abhinandan Purkait- </a:t>
            </a:r>
            <a:r>
              <a:rPr lang="en-IN" sz="1200" dirty="0" smtClean="0">
                <a:solidFill>
                  <a:srgbClr val="D4D4D4"/>
                </a:solidFill>
                <a:latin typeface="Consolas" panose="020B0609020204030204" pitchFamily="49" charset="0"/>
              </a:rPr>
              <a:t>purkaitabhinanan@gmail.com</a:t>
            </a:r>
            <a:endParaRPr sz="1200" dirty="0">
              <a:solidFill>
                <a:schemeClr val="lt1"/>
              </a:solidFill>
              <a:latin typeface="Lato"/>
              <a:ea typeface="Lato"/>
              <a:cs typeface="Lato"/>
              <a:sym typeface="Lato"/>
            </a:endParaRPr>
          </a:p>
          <a:p>
            <a:pPr lvl="0"/>
            <a:r>
              <a:rPr lang="en-GB" sz="1800" dirty="0" err="1">
                <a:solidFill>
                  <a:schemeClr val="lt1"/>
                </a:solidFill>
                <a:latin typeface="Lato"/>
                <a:ea typeface="Lato"/>
                <a:cs typeface="Lato"/>
                <a:sym typeface="Lato"/>
              </a:rPr>
              <a:t>Sayantan</a:t>
            </a:r>
            <a:r>
              <a:rPr lang="en-GB" sz="1800" dirty="0">
                <a:solidFill>
                  <a:schemeClr val="lt1"/>
                </a:solidFill>
                <a:latin typeface="Lato"/>
                <a:ea typeface="Lato"/>
                <a:cs typeface="Lato"/>
                <a:sym typeface="Lato"/>
              </a:rPr>
              <a:t> </a:t>
            </a:r>
            <a:r>
              <a:rPr lang="en-GB" sz="1800" dirty="0" smtClean="0">
                <a:solidFill>
                  <a:schemeClr val="lt1"/>
                </a:solidFill>
                <a:latin typeface="Lato"/>
                <a:ea typeface="Lato"/>
                <a:cs typeface="Lato"/>
                <a:sym typeface="Lato"/>
              </a:rPr>
              <a:t>Ghosh </a:t>
            </a:r>
            <a:r>
              <a:rPr lang="en-IN" sz="1800" dirty="0" smtClean="0">
                <a:solidFill>
                  <a:srgbClr val="D4D4D4"/>
                </a:solidFill>
                <a:latin typeface="Consolas" panose="020B0609020204030204" pitchFamily="49" charset="0"/>
                <a:ea typeface="Lato"/>
              </a:rPr>
              <a:t>- </a:t>
            </a:r>
            <a:r>
              <a:rPr lang="en-IN" sz="1200" dirty="0" smtClean="0">
                <a:solidFill>
                  <a:srgbClr val="D4D4D4"/>
                </a:solidFill>
                <a:latin typeface="Consolas" panose="020B0609020204030204" pitchFamily="49" charset="0"/>
              </a:rPr>
              <a:t>gsayantan1999@gmail.com</a:t>
            </a:r>
            <a:endParaRPr sz="1200" dirty="0">
              <a:solidFill>
                <a:schemeClr val="lt1"/>
              </a:solidFill>
              <a:latin typeface="Lato"/>
              <a:ea typeface="Lato"/>
              <a:cs typeface="Lato"/>
              <a:sym typeface="Lato"/>
            </a:endParaRPr>
          </a:p>
          <a:p>
            <a:pPr lvl="0"/>
            <a:r>
              <a:rPr lang="en-GB" sz="1800" dirty="0" err="1">
                <a:solidFill>
                  <a:schemeClr val="lt1"/>
                </a:solidFill>
                <a:latin typeface="Lato"/>
                <a:ea typeface="Lato"/>
                <a:cs typeface="Lato"/>
                <a:sym typeface="Lato"/>
              </a:rPr>
              <a:t>Soujanna</a:t>
            </a:r>
            <a:r>
              <a:rPr lang="en-GB" sz="1800" dirty="0">
                <a:solidFill>
                  <a:schemeClr val="lt1"/>
                </a:solidFill>
                <a:latin typeface="Lato"/>
                <a:ea typeface="Lato"/>
                <a:cs typeface="Lato"/>
                <a:sym typeface="Lato"/>
              </a:rPr>
              <a:t> </a:t>
            </a:r>
            <a:r>
              <a:rPr lang="en-GB" sz="1800" dirty="0" smtClean="0">
                <a:solidFill>
                  <a:schemeClr val="lt1"/>
                </a:solidFill>
                <a:latin typeface="Lato"/>
                <a:ea typeface="Lato"/>
                <a:cs typeface="Lato"/>
                <a:sym typeface="Lato"/>
              </a:rPr>
              <a:t>Dutta - </a:t>
            </a:r>
            <a:r>
              <a:rPr lang="en-IN" sz="1200" dirty="0">
                <a:solidFill>
                  <a:srgbClr val="D4D4D4"/>
                </a:solidFill>
                <a:latin typeface="Consolas" panose="020B0609020204030204" pitchFamily="49" charset="0"/>
              </a:rPr>
              <a:t>soujanna2015newera@gmail.com</a:t>
            </a:r>
            <a:endParaRPr sz="1200" dirty="0">
              <a:solidFill>
                <a:schemeClr val="lt1"/>
              </a:solidFill>
              <a:latin typeface="Lato"/>
              <a:ea typeface="Lato"/>
              <a:cs typeface="Lato"/>
              <a:sym typeface="Lato"/>
            </a:endParaRPr>
          </a:p>
        </p:txBody>
      </p:sp>
      <p:sp>
        <p:nvSpPr>
          <p:cNvPr id="230" name="Google Shape;230;p17"/>
          <p:cNvSpPr txBox="1"/>
          <p:nvPr/>
        </p:nvSpPr>
        <p:spPr>
          <a:xfrm>
            <a:off x="3701046" y="1586768"/>
            <a:ext cx="3135000" cy="34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lt1"/>
                </a:solidFill>
                <a:latin typeface="Lato"/>
                <a:ea typeface="Lato"/>
                <a:cs typeface="Lato"/>
                <a:sym typeface="Lato"/>
              </a:rPr>
              <a:t>Presenting solution for COVID-19</a:t>
            </a:r>
            <a:endParaRPr dirty="0">
              <a:solidFill>
                <a:schemeClr val="lt1"/>
              </a:solidFill>
              <a:latin typeface="Lato"/>
              <a:ea typeface="Lato"/>
              <a:cs typeface="Lato"/>
              <a:sym typeface="Lato"/>
            </a:endParaRPr>
          </a:p>
        </p:txBody>
      </p:sp>
      <p:sp>
        <p:nvSpPr>
          <p:cNvPr id="231" name="Google Shape;231;p17"/>
          <p:cNvSpPr txBox="1"/>
          <p:nvPr/>
        </p:nvSpPr>
        <p:spPr>
          <a:xfrm>
            <a:off x="3701046" y="2162093"/>
            <a:ext cx="2755500" cy="41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dirty="0">
                <a:solidFill>
                  <a:schemeClr val="lt1"/>
                </a:solidFill>
                <a:latin typeface="Lato"/>
                <a:ea typeface="Lato"/>
                <a:cs typeface="Lato"/>
                <a:sym typeface="Lato"/>
              </a:rPr>
              <a:t>Team Name - </a:t>
            </a:r>
            <a:r>
              <a:rPr lang="en-GB" sz="1800" b="1" dirty="0" err="1">
                <a:solidFill>
                  <a:schemeClr val="lt1"/>
                </a:solidFill>
                <a:latin typeface="Lato"/>
                <a:ea typeface="Lato"/>
                <a:cs typeface="Lato"/>
                <a:sym typeface="Lato"/>
              </a:rPr>
              <a:t>Teslacoil</a:t>
            </a:r>
            <a:endParaRPr sz="1800" b="1" dirty="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5"/>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b="1">
                <a:solidFill>
                  <a:srgbClr val="00FFFF"/>
                </a:solidFill>
              </a:rPr>
              <a:t>Application UI</a:t>
            </a:r>
            <a:endParaRPr sz="2400" b="1">
              <a:solidFill>
                <a:srgbClr val="00FFFF"/>
              </a:solidFill>
            </a:endParaRPr>
          </a:p>
        </p:txBody>
      </p:sp>
      <p:sp>
        <p:nvSpPr>
          <p:cNvPr id="326" name="Google Shape;326;p25"/>
          <p:cNvSpPr txBox="1">
            <a:spLocks noGrp="1"/>
          </p:cNvSpPr>
          <p:nvPr>
            <p:ph type="title"/>
          </p:nvPr>
        </p:nvSpPr>
        <p:spPr>
          <a:xfrm>
            <a:off x="361075" y="2001050"/>
            <a:ext cx="1922700" cy="1660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400"/>
              <a:t>Here is a snapshot of our web application that have been developed in desktop view.</a:t>
            </a:r>
            <a:endParaRPr sz="1400"/>
          </a:p>
        </p:txBody>
      </p:sp>
      <p:grpSp>
        <p:nvGrpSpPr>
          <p:cNvPr id="327" name="Google Shape;327;p25"/>
          <p:cNvGrpSpPr/>
          <p:nvPr/>
        </p:nvGrpSpPr>
        <p:grpSpPr>
          <a:xfrm>
            <a:off x="2505155" y="1142510"/>
            <a:ext cx="4441284" cy="3820900"/>
            <a:chOff x="3553042" y="1674645"/>
            <a:chExt cx="3461100" cy="2654693"/>
          </a:xfrm>
        </p:grpSpPr>
        <p:sp>
          <p:nvSpPr>
            <p:cNvPr id="328" name="Google Shape;328;p25"/>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5" name="Google Shape;335;p25"/>
          <p:cNvPicPr preferRelativeResize="0"/>
          <p:nvPr/>
        </p:nvPicPr>
        <p:blipFill>
          <a:blip r:embed="rId3">
            <a:alphaModFix/>
          </a:blip>
          <a:stretch>
            <a:fillRect/>
          </a:stretch>
        </p:blipFill>
        <p:spPr>
          <a:xfrm>
            <a:off x="2505150" y="1142501"/>
            <a:ext cx="4441301" cy="28702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 mobile</a:t>
            </a:r>
            <a:endParaRPr sz="1000"/>
          </a:p>
        </p:txBody>
      </p:sp>
      <p:sp>
        <p:nvSpPr>
          <p:cNvPr id="341" name="Google Shape;341;p26"/>
          <p:cNvSpPr txBox="1">
            <a:spLocks noGrp="1"/>
          </p:cNvSpPr>
          <p:nvPr>
            <p:ph type="title"/>
          </p:nvPr>
        </p:nvSpPr>
        <p:spPr>
          <a:xfrm>
            <a:off x="434700" y="1924850"/>
            <a:ext cx="2844900" cy="989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400"/>
              <a:t>Here is a snapshot of our web application that have been developed in mobile view.</a:t>
            </a:r>
            <a:endParaRPr sz="1400"/>
          </a:p>
          <a:p>
            <a:pPr marL="0" lvl="0" indent="0" algn="l" rtl="0">
              <a:lnSpc>
                <a:spcPct val="115000"/>
              </a:lnSpc>
              <a:spcBef>
                <a:spcPts val="1600"/>
              </a:spcBef>
              <a:spcAft>
                <a:spcPts val="1600"/>
              </a:spcAft>
              <a:buNone/>
            </a:pPr>
            <a:endParaRPr/>
          </a:p>
        </p:txBody>
      </p:sp>
      <p:grpSp>
        <p:nvGrpSpPr>
          <p:cNvPr id="342" name="Google Shape;342;p26"/>
          <p:cNvGrpSpPr/>
          <p:nvPr/>
        </p:nvGrpSpPr>
        <p:grpSpPr>
          <a:xfrm>
            <a:off x="3500456" y="710320"/>
            <a:ext cx="2006885" cy="3943322"/>
            <a:chOff x="3983627" y="1676395"/>
            <a:chExt cx="1449538" cy="2881914"/>
          </a:xfrm>
        </p:grpSpPr>
        <p:sp>
          <p:nvSpPr>
            <p:cNvPr id="343" name="Google Shape;343;p26"/>
            <p:cNvSpPr/>
            <p:nvPr/>
          </p:nvSpPr>
          <p:spPr>
            <a:xfrm rot="-5400000">
              <a:off x="3276827" y="2404608"/>
              <a:ext cx="2860500" cy="14469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rot="-5400000">
              <a:off x="3279465" y="2383195"/>
              <a:ext cx="2860500" cy="14469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4473243" y="4300359"/>
              <a:ext cx="472800" cy="768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6" name="Google Shape;346;p26"/>
          <p:cNvPicPr preferRelativeResize="0"/>
          <p:nvPr/>
        </p:nvPicPr>
        <p:blipFill>
          <a:blip r:embed="rId3">
            <a:alphaModFix/>
          </a:blip>
          <a:stretch>
            <a:fillRect/>
          </a:stretch>
        </p:blipFill>
        <p:spPr>
          <a:xfrm>
            <a:off x="3500450" y="710325"/>
            <a:ext cx="1941050" cy="34167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00FFFF"/>
                </a:solidFill>
              </a:rPr>
              <a:t>Conclusion</a:t>
            </a:r>
            <a:endParaRPr b="1">
              <a:solidFill>
                <a:srgbClr val="00FFFF"/>
              </a:solidFill>
            </a:endParaRPr>
          </a:p>
        </p:txBody>
      </p:sp>
      <p:sp>
        <p:nvSpPr>
          <p:cNvPr id="352" name="Google Shape;352;p27"/>
          <p:cNvSpPr txBox="1">
            <a:spLocks noGrp="1"/>
          </p:cNvSpPr>
          <p:nvPr>
            <p:ph type="body" idx="1"/>
          </p:nvPr>
        </p:nvSpPr>
        <p:spPr>
          <a:xfrm>
            <a:off x="1297500" y="1307850"/>
            <a:ext cx="7038900" cy="278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350">
                <a:latin typeface="Montserrat"/>
                <a:ea typeface="Montserrat"/>
                <a:cs typeface="Montserrat"/>
                <a:sym typeface="Montserrat"/>
              </a:rPr>
              <a:t>COVID-19 is a serious issue to the Global Health sector as well as in economy. It is very vital to make awareness among people to reduce the spread of this pandemic. On behalf of the above scenario our CovidTracker will help the people to get insights of the pandemic and strategies to remain safe. The predicted future analysis of our application will help organise to devise new strategies to fight against it.</a:t>
            </a:r>
            <a:endParaRPr sz="135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286000" y="909757"/>
            <a:ext cx="4572000" cy="3108543"/>
          </a:xfrm>
          <a:prstGeom prst="rect">
            <a:avLst/>
          </a:prstGeom>
        </p:spPr>
        <p:txBody>
          <a:bodyPr>
            <a:spAutoFit/>
          </a:bodyPr>
          <a:lstStyle/>
          <a:p>
            <a:r>
              <a:rPr lang="en-IN" dirty="0">
                <a:solidFill>
                  <a:srgbClr val="D4D4D4"/>
                </a:solidFill>
                <a:latin typeface="Consolas" panose="020B0609020204030204" pitchFamily="49" charset="0"/>
              </a:rPr>
              <a:t>  | Complete frontend of the website                                        |</a:t>
            </a:r>
          </a:p>
          <a:p>
            <a:r>
              <a:rPr lang="en-IN" dirty="0">
                <a:solidFill>
                  <a:srgbClr val="D4D4D4"/>
                </a:solidFill>
                <a:latin typeface="Consolas" panose="020B0609020204030204" pitchFamily="49" charset="0"/>
              </a:rPr>
              <a:t>| Abhinandan Purkait         | purkaitabhinandan@gmail.com  | complete </a:t>
            </a:r>
            <a:r>
              <a:rPr lang="en-IN" dirty="0" err="1">
                <a:solidFill>
                  <a:srgbClr val="D4D4D4"/>
                </a:solidFill>
                <a:latin typeface="Consolas" panose="020B0609020204030204" pitchFamily="49" charset="0"/>
              </a:rPr>
              <a:t>backend,integration</a:t>
            </a:r>
            <a:r>
              <a:rPr lang="en-IN" dirty="0">
                <a:solidFill>
                  <a:srgbClr val="D4D4D4"/>
                </a:solidFill>
                <a:latin typeface="Consolas" panose="020B0609020204030204" pitchFamily="49" charset="0"/>
              </a:rPr>
              <a:t> of all modules in </a:t>
            </a:r>
            <a:r>
              <a:rPr lang="en-IN" dirty="0" err="1">
                <a:solidFill>
                  <a:srgbClr val="D4D4D4"/>
                </a:solidFill>
                <a:latin typeface="Consolas" panose="020B0609020204030204" pitchFamily="49" charset="0"/>
              </a:rPr>
              <a:t>django</a:t>
            </a:r>
            <a:r>
              <a:rPr lang="en-IN" dirty="0">
                <a:solidFill>
                  <a:srgbClr val="D4D4D4"/>
                </a:solidFill>
                <a:latin typeface="Consolas" panose="020B0609020204030204" pitchFamily="49" charset="0"/>
              </a:rPr>
              <a:t>, hosting          |</a:t>
            </a:r>
          </a:p>
          <a:p>
            <a:r>
              <a:rPr lang="en-IN" dirty="0">
                <a:solidFill>
                  <a:srgbClr val="D4D4D4"/>
                </a:solidFill>
                <a:latin typeface="Consolas" panose="020B0609020204030204" pitchFamily="49" charset="0"/>
              </a:rPr>
              <a:t>| </a:t>
            </a:r>
            <a:r>
              <a:rPr lang="en-IN" dirty="0" err="1">
                <a:solidFill>
                  <a:srgbClr val="D4D4D4"/>
                </a:solidFill>
                <a:latin typeface="Consolas" panose="020B0609020204030204" pitchFamily="49" charset="0"/>
              </a:rPr>
              <a:t>Sayantan</a:t>
            </a:r>
            <a:r>
              <a:rPr lang="en-IN" dirty="0">
                <a:solidFill>
                  <a:srgbClr val="D4D4D4"/>
                </a:solidFill>
                <a:latin typeface="Consolas" panose="020B0609020204030204" pitchFamily="49" charset="0"/>
              </a:rPr>
              <a:t> Ghosh             | gsayantan1999@gmail.com      | Cleaning of gathered user data, implementation of all graphs and models |</a:t>
            </a:r>
          </a:p>
          <a:p>
            <a:r>
              <a:rPr lang="en-IN" dirty="0">
                <a:solidFill>
                  <a:srgbClr val="D4D4D4"/>
                </a:solidFill>
                <a:latin typeface="Consolas" panose="020B0609020204030204" pitchFamily="49" charset="0"/>
              </a:rPr>
              <a:t>| </a:t>
            </a:r>
            <a:r>
              <a:rPr lang="en-IN" dirty="0" err="1">
                <a:solidFill>
                  <a:srgbClr val="D4D4D4"/>
                </a:solidFill>
                <a:latin typeface="Consolas" panose="020B0609020204030204" pitchFamily="49" charset="0"/>
              </a:rPr>
              <a:t>Soujanna</a:t>
            </a:r>
            <a:r>
              <a:rPr lang="en-IN" dirty="0">
                <a:solidFill>
                  <a:srgbClr val="D4D4D4"/>
                </a:solidFill>
                <a:latin typeface="Consolas" panose="020B0609020204030204" pitchFamily="49" charset="0"/>
              </a:rPr>
              <a:t> Dutta             | soujanna2015newera@gmail.com | Implementation of the graphs and models                                 |</a:t>
            </a:r>
          </a:p>
        </p:txBody>
      </p:sp>
    </p:spTree>
    <p:extLst>
      <p:ext uri="{BB962C8B-B14F-4D97-AF65-F5344CB8AC3E}">
        <p14:creationId xmlns:p14="http://schemas.microsoft.com/office/powerpoint/2010/main" val="215665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B212C"/>
        </a:solidFill>
        <a:effectLst/>
      </p:bgPr>
    </p:bg>
    <p:spTree>
      <p:nvGrpSpPr>
        <p:cNvPr id="1" name="Shape 235"/>
        <p:cNvGrpSpPr/>
        <p:nvPr/>
      </p:nvGrpSpPr>
      <p:grpSpPr>
        <a:xfrm>
          <a:off x="0" y="0"/>
          <a:ext cx="0" cy="0"/>
          <a:chOff x="0" y="0"/>
          <a:chExt cx="0" cy="0"/>
        </a:xfrm>
      </p:grpSpPr>
      <p:sp>
        <p:nvSpPr>
          <p:cNvPr id="236" name="Google Shape;236;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00FFFF"/>
                </a:solidFill>
              </a:rPr>
              <a:t>Table of Content </a:t>
            </a:r>
            <a:endParaRPr b="1">
              <a:solidFill>
                <a:srgbClr val="00FFFF"/>
              </a:solidFill>
            </a:endParaRPr>
          </a:p>
        </p:txBody>
      </p:sp>
      <p:sp>
        <p:nvSpPr>
          <p:cNvPr id="237" name="Google Shape;237;p18"/>
          <p:cNvSpPr txBox="1"/>
          <p:nvPr/>
        </p:nvSpPr>
        <p:spPr>
          <a:xfrm>
            <a:off x="1294301"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Introduction</a:t>
            </a:r>
            <a:endParaRPr sz="1800">
              <a:solidFill>
                <a:srgbClr val="CACACA"/>
              </a:solidFill>
              <a:latin typeface="Average"/>
              <a:ea typeface="Average"/>
              <a:cs typeface="Average"/>
              <a:sym typeface="Average"/>
            </a:endParaRPr>
          </a:p>
        </p:txBody>
      </p:sp>
      <p:sp>
        <p:nvSpPr>
          <p:cNvPr id="238" name="Google Shape;238;p18"/>
          <p:cNvSpPr txBox="1"/>
          <p:nvPr/>
        </p:nvSpPr>
        <p:spPr>
          <a:xfrm>
            <a:off x="1294301" y="24230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Problem Statement</a:t>
            </a:r>
            <a:endParaRPr>
              <a:solidFill>
                <a:srgbClr val="CACACA"/>
              </a:solidFill>
              <a:latin typeface="Montserrat"/>
              <a:ea typeface="Montserrat"/>
              <a:cs typeface="Montserrat"/>
              <a:sym typeface="Montserrat"/>
            </a:endParaRPr>
          </a:p>
        </p:txBody>
      </p:sp>
      <p:sp>
        <p:nvSpPr>
          <p:cNvPr id="239" name="Google Shape;239;p18"/>
          <p:cNvSpPr txBox="1"/>
          <p:nvPr/>
        </p:nvSpPr>
        <p:spPr>
          <a:xfrm>
            <a:off x="1294301" y="27485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Our Approach - Cycle Diagram</a:t>
            </a:r>
            <a:endParaRPr>
              <a:solidFill>
                <a:srgbClr val="CACACA"/>
              </a:solidFill>
              <a:latin typeface="Montserrat"/>
              <a:ea typeface="Montserrat"/>
              <a:cs typeface="Montserrat"/>
              <a:sym typeface="Montserrat"/>
            </a:endParaRPr>
          </a:p>
        </p:txBody>
      </p:sp>
      <p:sp>
        <p:nvSpPr>
          <p:cNvPr id="240" name="Google Shape;240;p18"/>
          <p:cNvSpPr txBox="1"/>
          <p:nvPr/>
        </p:nvSpPr>
        <p:spPr>
          <a:xfrm>
            <a:off x="1294301" y="30740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Our Innovation</a:t>
            </a:r>
            <a:endParaRPr sz="1800">
              <a:solidFill>
                <a:srgbClr val="CACACA"/>
              </a:solidFill>
              <a:latin typeface="Average"/>
              <a:ea typeface="Average"/>
              <a:cs typeface="Average"/>
              <a:sym typeface="Average"/>
            </a:endParaRPr>
          </a:p>
        </p:txBody>
      </p:sp>
      <p:sp>
        <p:nvSpPr>
          <p:cNvPr id="241" name="Google Shape;241;p18"/>
          <p:cNvSpPr txBox="1"/>
          <p:nvPr/>
        </p:nvSpPr>
        <p:spPr>
          <a:xfrm>
            <a:off x="1294301" y="33995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Tech Stack Used</a:t>
            </a:r>
            <a:endParaRPr sz="1800">
              <a:solidFill>
                <a:srgbClr val="CACACA"/>
              </a:solidFill>
              <a:latin typeface="Average"/>
              <a:ea typeface="Average"/>
              <a:cs typeface="Average"/>
              <a:sym typeface="Average"/>
            </a:endParaRPr>
          </a:p>
        </p:txBody>
      </p:sp>
      <p:sp>
        <p:nvSpPr>
          <p:cNvPr id="242" name="Google Shape;242;p18"/>
          <p:cNvSpPr txBox="1"/>
          <p:nvPr/>
        </p:nvSpPr>
        <p:spPr>
          <a:xfrm>
            <a:off x="1294298" y="37250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Implementation - A brief Idea</a:t>
            </a:r>
            <a:endParaRPr sz="1800">
              <a:solidFill>
                <a:srgbClr val="CACACA"/>
              </a:solidFill>
              <a:latin typeface="Average"/>
              <a:ea typeface="Average"/>
              <a:cs typeface="Average"/>
              <a:sym typeface="Average"/>
            </a:endParaRPr>
          </a:p>
        </p:txBody>
      </p:sp>
      <p:sp>
        <p:nvSpPr>
          <p:cNvPr id="243" name="Google Shape;243;p18"/>
          <p:cNvSpPr txBox="1"/>
          <p:nvPr/>
        </p:nvSpPr>
        <p:spPr>
          <a:xfrm>
            <a:off x="1294298" y="4050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Conclusion</a:t>
            </a:r>
            <a:endParaRPr sz="1800">
              <a:solidFill>
                <a:srgbClr val="CACACA"/>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9"/>
          <p:cNvSpPr txBox="1">
            <a:spLocks noGrp="1"/>
          </p:cNvSpPr>
          <p:nvPr>
            <p:ph type="title"/>
          </p:nvPr>
        </p:nvSpPr>
        <p:spPr>
          <a:xfrm>
            <a:off x="1297500" y="3175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rPr>
              <a:t>Introduction</a:t>
            </a:r>
            <a:endParaRPr>
              <a:solidFill>
                <a:srgbClr val="FFFFFF"/>
              </a:solidFill>
            </a:endParaRPr>
          </a:p>
        </p:txBody>
      </p:sp>
      <p:sp>
        <p:nvSpPr>
          <p:cNvPr id="249" name="Google Shape;249;p19"/>
          <p:cNvSpPr txBox="1">
            <a:spLocks noGrp="1"/>
          </p:cNvSpPr>
          <p:nvPr>
            <p:ph type="body" idx="1"/>
          </p:nvPr>
        </p:nvSpPr>
        <p:spPr>
          <a:xfrm>
            <a:off x="1297500" y="881750"/>
            <a:ext cx="7038900" cy="36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b="1">
                <a:solidFill>
                  <a:srgbClr val="00FFFF"/>
                </a:solidFill>
                <a:latin typeface="Montserrat"/>
                <a:ea typeface="Montserrat"/>
                <a:cs typeface="Montserrat"/>
                <a:sym typeface="Montserrat"/>
              </a:rPr>
              <a:t>Coronavirus</a:t>
            </a:r>
            <a:r>
              <a:rPr lang="en-GB" sz="2400">
                <a:latin typeface="Montserrat"/>
                <a:ea typeface="Montserrat"/>
                <a:cs typeface="Montserrat"/>
                <a:sym typeface="Montserrat"/>
              </a:rPr>
              <a:t> - The Invisible Killer</a:t>
            </a:r>
            <a:endParaRPr sz="2400">
              <a:latin typeface="Montserrat"/>
              <a:ea typeface="Montserrat"/>
              <a:cs typeface="Montserrat"/>
              <a:sym typeface="Montserrat"/>
            </a:endParaRPr>
          </a:p>
          <a:p>
            <a:pPr marL="0" lvl="0" indent="0" algn="l" rtl="0">
              <a:spcBef>
                <a:spcPts val="1600"/>
              </a:spcBef>
              <a:spcAft>
                <a:spcPts val="1600"/>
              </a:spcAft>
              <a:buNone/>
            </a:pPr>
            <a:endParaRPr/>
          </a:p>
        </p:txBody>
      </p:sp>
      <p:sp>
        <p:nvSpPr>
          <p:cNvPr id="250" name="Google Shape;250;p19"/>
          <p:cNvSpPr txBox="1"/>
          <p:nvPr/>
        </p:nvSpPr>
        <p:spPr>
          <a:xfrm>
            <a:off x="1251225" y="1475425"/>
            <a:ext cx="2996700" cy="30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251" name="Google Shape;251;p19"/>
          <p:cNvSpPr txBox="1"/>
          <p:nvPr/>
        </p:nvSpPr>
        <p:spPr>
          <a:xfrm>
            <a:off x="1323875" y="1516100"/>
            <a:ext cx="6860100" cy="305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50">
                <a:solidFill>
                  <a:srgbClr val="FFFFFF"/>
                </a:solidFill>
                <a:latin typeface="Montserrat"/>
                <a:ea typeface="Montserrat"/>
                <a:cs typeface="Montserrat"/>
                <a:sym typeface="Montserrat"/>
              </a:rPr>
              <a:t>Currently , the world is grappling with an invisible, deadly enemy, trying to understand how to live with </a:t>
            </a:r>
            <a:r>
              <a:rPr lang="en-GB" sz="1350">
                <a:solidFill>
                  <a:srgbClr val="FFFFFF"/>
                </a:solidFill>
                <a:uFill>
                  <a:noFill/>
                </a:uFill>
                <a:latin typeface="Montserrat"/>
                <a:ea typeface="Montserrat"/>
                <a:cs typeface="Montserrat"/>
                <a:sym typeface="Montserrat"/>
                <a:hlinkClick r:id="rId3"/>
              </a:rPr>
              <a:t>the threat posed by a virus</a:t>
            </a:r>
            <a:r>
              <a:rPr lang="en-GB" sz="1350">
                <a:solidFill>
                  <a:srgbClr val="FFFFFF"/>
                </a:solidFill>
                <a:latin typeface="Montserrat"/>
                <a:ea typeface="Montserrat"/>
                <a:cs typeface="Montserrat"/>
                <a:sym typeface="Montserrat"/>
              </a:rPr>
              <a:t>.</a:t>
            </a:r>
            <a:r>
              <a:rPr lang="en-GB" sz="1350">
                <a:solidFill>
                  <a:srgbClr val="4C4E4D"/>
                </a:solidFill>
              </a:rPr>
              <a:t> </a:t>
            </a:r>
            <a:r>
              <a:rPr lang="en-GB" sz="1350">
                <a:solidFill>
                  <a:srgbClr val="FFFFFF"/>
                </a:solidFill>
                <a:latin typeface="Montserrat"/>
                <a:ea typeface="Montserrat"/>
                <a:cs typeface="Montserrat"/>
                <a:sym typeface="Montserrat"/>
              </a:rPr>
              <a:t> It has stretched around the world, it’s sparked a crop of diary entries and essays that describe how life has changed.</a:t>
            </a:r>
            <a:endParaRPr sz="1350">
              <a:solidFill>
                <a:srgbClr val="FFFFFF"/>
              </a:solidFill>
              <a:latin typeface="Montserrat"/>
              <a:ea typeface="Montserrat"/>
              <a:cs typeface="Montserrat"/>
              <a:sym typeface="Montserrat"/>
            </a:endParaRPr>
          </a:p>
          <a:p>
            <a:pPr marL="0" lvl="0" indent="0" algn="l" rtl="0">
              <a:spcBef>
                <a:spcPts val="0"/>
              </a:spcBef>
              <a:spcAft>
                <a:spcPts val="0"/>
              </a:spcAft>
              <a:buNone/>
            </a:pPr>
            <a:endParaRPr sz="1350">
              <a:solidFill>
                <a:srgbClr val="FFFFFF"/>
              </a:solidFill>
              <a:latin typeface="Montserrat"/>
              <a:ea typeface="Montserrat"/>
              <a:cs typeface="Montserrat"/>
              <a:sym typeface="Montserrat"/>
            </a:endParaRPr>
          </a:p>
          <a:p>
            <a:pPr marL="0" lvl="0" indent="0" algn="l" rtl="0">
              <a:lnSpc>
                <a:spcPct val="115000"/>
              </a:lnSpc>
              <a:spcBef>
                <a:spcPts val="0"/>
              </a:spcBef>
              <a:spcAft>
                <a:spcPts val="0"/>
              </a:spcAft>
              <a:buNone/>
            </a:pPr>
            <a:r>
              <a:rPr lang="en-GB" sz="1350">
                <a:solidFill>
                  <a:srgbClr val="FFFFFF"/>
                </a:solidFill>
                <a:latin typeface="Montserrat"/>
                <a:ea typeface="Montserrat"/>
                <a:cs typeface="Montserrat"/>
                <a:sym typeface="Montserrat"/>
              </a:rPr>
              <a:t>This is a pandemic, a global crisis and tragedy on a scale that’s hard to fathom.</a:t>
            </a:r>
            <a:endParaRPr sz="1350">
              <a:solidFill>
                <a:srgbClr val="FFFFFF"/>
              </a:solidFill>
              <a:latin typeface="Montserrat"/>
              <a:ea typeface="Montserrat"/>
              <a:cs typeface="Montserrat"/>
              <a:sym typeface="Montserrat"/>
            </a:endParaRPr>
          </a:p>
          <a:p>
            <a:pPr marL="0" lvl="0" indent="0" algn="l" rtl="0">
              <a:lnSpc>
                <a:spcPct val="115000"/>
              </a:lnSpc>
              <a:spcBef>
                <a:spcPts val="1400"/>
              </a:spcBef>
              <a:spcAft>
                <a:spcPts val="0"/>
              </a:spcAft>
              <a:buNone/>
            </a:pPr>
            <a:r>
              <a:rPr lang="en-GB" sz="1350">
                <a:solidFill>
                  <a:srgbClr val="FFFFFF"/>
                </a:solidFill>
                <a:latin typeface="Montserrat"/>
                <a:ea typeface="Montserrat"/>
                <a:cs typeface="Montserrat"/>
                <a:sym typeface="Montserrat"/>
              </a:rPr>
              <a:t>There are a lot of new things for the public to learn — about the virus, controlling its spread, social distancing, treating the sick, and how our governments should react to this chaotic situation. It’s like we’ve all been dropped in to study for a test in a class that no one signed up for. It’s confusing and hard to process.</a:t>
            </a:r>
            <a:endParaRPr sz="1350">
              <a:solidFill>
                <a:srgbClr val="FFFFFF"/>
              </a:solidFill>
              <a:latin typeface="Montserrat"/>
              <a:ea typeface="Montserrat"/>
              <a:cs typeface="Montserrat"/>
              <a:sym typeface="Montserrat"/>
            </a:endParaRPr>
          </a:p>
          <a:p>
            <a:pPr marL="0" lvl="0" indent="0" algn="l" rtl="0">
              <a:spcBef>
                <a:spcPts val="1400"/>
              </a:spcBef>
              <a:spcAft>
                <a:spcPts val="0"/>
              </a:spcAft>
              <a:buNone/>
            </a:pPr>
            <a:endParaRPr sz="1350">
              <a:solidFill>
                <a:srgbClr val="FFFFFF"/>
              </a:solidFill>
              <a:latin typeface="Montserrat"/>
              <a:ea typeface="Montserrat"/>
              <a:cs typeface="Montserrat"/>
              <a:sym typeface="Montserrat"/>
            </a:endParaRPr>
          </a:p>
        </p:txBody>
      </p:sp>
      <p:sp>
        <p:nvSpPr>
          <p:cNvPr id="252" name="Google Shape;252;p19"/>
          <p:cNvSpPr/>
          <p:nvPr/>
        </p:nvSpPr>
        <p:spPr>
          <a:xfrm>
            <a:off x="3351275" y="658175"/>
            <a:ext cx="4832700" cy="47400"/>
          </a:xfrm>
          <a:prstGeom prst="rect">
            <a:avLst/>
          </a:pr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00FFFF"/>
                </a:solidFill>
              </a:rPr>
              <a:t>Problem Statement</a:t>
            </a:r>
            <a:endParaRPr b="1">
              <a:solidFill>
                <a:srgbClr val="00FFFF"/>
              </a:solidFill>
            </a:endParaRPr>
          </a:p>
        </p:txBody>
      </p:sp>
      <p:sp>
        <p:nvSpPr>
          <p:cNvPr id="258" name="Google Shape;258;p20"/>
          <p:cNvSpPr txBox="1"/>
          <p:nvPr/>
        </p:nvSpPr>
        <p:spPr>
          <a:xfrm>
            <a:off x="1486725" y="1230375"/>
            <a:ext cx="6753000" cy="307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50">
                <a:solidFill>
                  <a:schemeClr val="lt1"/>
                </a:solidFill>
                <a:latin typeface="Montserrat"/>
                <a:ea typeface="Montserrat"/>
                <a:cs typeface="Montserrat"/>
                <a:sym typeface="Montserrat"/>
              </a:rPr>
              <a:t>Coronavirus (COVID-19) - the biggest pandemic of 21st century has hit people all over the world pretty badly. All sorts of activities have been hampered by this pandemic. </a:t>
            </a:r>
            <a:endParaRPr sz="1350">
              <a:solidFill>
                <a:schemeClr val="lt1"/>
              </a:solidFill>
              <a:latin typeface="Montserrat"/>
              <a:ea typeface="Montserrat"/>
              <a:cs typeface="Montserrat"/>
              <a:sym typeface="Montserrat"/>
            </a:endParaRPr>
          </a:p>
          <a:p>
            <a:pPr marL="0" lvl="0" indent="0" algn="l" rtl="0">
              <a:spcBef>
                <a:spcPts val="0"/>
              </a:spcBef>
              <a:spcAft>
                <a:spcPts val="0"/>
              </a:spcAft>
              <a:buNone/>
            </a:pPr>
            <a:endParaRPr sz="1350">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350">
                <a:solidFill>
                  <a:schemeClr val="lt1"/>
                </a:solidFill>
                <a:latin typeface="Montserrat"/>
                <a:ea typeface="Montserrat"/>
                <a:cs typeface="Montserrat"/>
                <a:sym typeface="Montserrat"/>
              </a:rPr>
              <a:t>Developers have to devise a way out to help people all over the world. People have to be made aware of the present situation. They should know various symptoms of the disease and basic prevention against them. </a:t>
            </a:r>
            <a:endParaRPr sz="1350">
              <a:solidFill>
                <a:schemeClr val="lt1"/>
              </a:solidFill>
              <a:latin typeface="Montserrat"/>
              <a:ea typeface="Montserrat"/>
              <a:cs typeface="Montserrat"/>
              <a:sym typeface="Montserrat"/>
            </a:endParaRPr>
          </a:p>
          <a:p>
            <a:pPr marL="0" lvl="0" indent="0" algn="l" rtl="0">
              <a:spcBef>
                <a:spcPts val="0"/>
              </a:spcBef>
              <a:spcAft>
                <a:spcPts val="0"/>
              </a:spcAft>
              <a:buNone/>
            </a:pPr>
            <a:endParaRPr sz="1350">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350">
                <a:solidFill>
                  <a:schemeClr val="lt1"/>
                </a:solidFill>
                <a:latin typeface="Montserrat"/>
                <a:ea typeface="Montserrat"/>
                <a:cs typeface="Montserrat"/>
                <a:sym typeface="Montserrat"/>
              </a:rPr>
              <a:t>Developers need to find a feasible solution against this invisible enemy. How public can be made more aware of the current situation, basic prevention and predicted results of COVID-19 in near future - programmers and developers need to find an answer to all these questions.</a:t>
            </a:r>
            <a:endParaRPr sz="1350">
              <a:solidFill>
                <a:schemeClr val="lt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1"/>
          <p:cNvSpPr txBox="1">
            <a:spLocks noGrp="1"/>
          </p:cNvSpPr>
          <p:nvPr>
            <p:ph type="title"/>
          </p:nvPr>
        </p:nvSpPr>
        <p:spPr>
          <a:xfrm>
            <a:off x="1297500" y="393750"/>
            <a:ext cx="7038900" cy="69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00FFFF"/>
                </a:solidFill>
              </a:rPr>
              <a:t>Our Approach</a:t>
            </a:r>
            <a:r>
              <a:rPr lang="en-GB"/>
              <a:t> - Cycle Diagram</a:t>
            </a:r>
            <a:endParaRPr/>
          </a:p>
        </p:txBody>
      </p:sp>
      <p:sp>
        <p:nvSpPr>
          <p:cNvPr id="264" name="Google Shape;264;p21"/>
          <p:cNvSpPr txBox="1"/>
          <p:nvPr/>
        </p:nvSpPr>
        <p:spPr>
          <a:xfrm>
            <a:off x="812750" y="2059725"/>
            <a:ext cx="21084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Analysis of Covid19 </a:t>
            </a:r>
            <a:endParaRPr/>
          </a:p>
        </p:txBody>
      </p:sp>
      <p:sp>
        <p:nvSpPr>
          <p:cNvPr id="265" name="Google Shape;265;p21"/>
          <p:cNvSpPr txBox="1"/>
          <p:nvPr/>
        </p:nvSpPr>
        <p:spPr>
          <a:xfrm>
            <a:off x="812750" y="2502975"/>
            <a:ext cx="22122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1000">
                <a:solidFill>
                  <a:srgbClr val="00FFFF"/>
                </a:solidFill>
                <a:latin typeface="Lato"/>
                <a:ea typeface="Lato"/>
                <a:cs typeface="Lato"/>
                <a:sym typeface="Lato"/>
              </a:rPr>
              <a:t>Covid19 impact on Global Scale as well as State Wise Analysis of India.</a:t>
            </a:r>
            <a:endParaRPr sz="1000">
              <a:solidFill>
                <a:srgbClr val="00FFFF"/>
              </a:solidFill>
              <a:latin typeface="Lato"/>
              <a:ea typeface="Lato"/>
              <a:cs typeface="Lato"/>
              <a:sym typeface="Lato"/>
            </a:endParaRPr>
          </a:p>
        </p:txBody>
      </p:sp>
      <p:sp>
        <p:nvSpPr>
          <p:cNvPr id="266" name="Google Shape;266;p21"/>
          <p:cNvSpPr txBox="1"/>
          <p:nvPr/>
        </p:nvSpPr>
        <p:spPr>
          <a:xfrm>
            <a:off x="812750" y="34725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Prevention &amp; Cure Strategies</a:t>
            </a:r>
            <a:endParaRPr/>
          </a:p>
        </p:txBody>
      </p:sp>
      <p:sp>
        <p:nvSpPr>
          <p:cNvPr id="267" name="Google Shape;267;p21"/>
          <p:cNvSpPr txBox="1"/>
          <p:nvPr/>
        </p:nvSpPr>
        <p:spPr>
          <a:xfrm>
            <a:off x="812750" y="3915775"/>
            <a:ext cx="19914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1000">
                <a:solidFill>
                  <a:srgbClr val="00FFFF"/>
                </a:solidFill>
                <a:latin typeface="Lato"/>
                <a:ea typeface="Lato"/>
                <a:cs typeface="Lato"/>
                <a:sym typeface="Lato"/>
              </a:rPr>
              <a:t>Prevention and Cure Strategies to prevent Covid19</a:t>
            </a:r>
            <a:endParaRPr sz="1000">
              <a:solidFill>
                <a:srgbClr val="00FFFF"/>
              </a:solidFill>
              <a:latin typeface="Lato"/>
              <a:ea typeface="Lato"/>
              <a:cs typeface="Lato"/>
              <a:sym typeface="Lato"/>
            </a:endParaRPr>
          </a:p>
        </p:txBody>
      </p:sp>
      <p:sp>
        <p:nvSpPr>
          <p:cNvPr id="268" name="Google Shape;268;p21"/>
          <p:cNvSpPr txBox="1"/>
          <p:nvPr/>
        </p:nvSpPr>
        <p:spPr>
          <a:xfrm>
            <a:off x="6548585" y="20597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Cluster Analysis</a:t>
            </a:r>
            <a:endParaRPr/>
          </a:p>
        </p:txBody>
      </p:sp>
      <p:sp>
        <p:nvSpPr>
          <p:cNvPr id="269" name="Google Shape;269;p21"/>
          <p:cNvSpPr txBox="1"/>
          <p:nvPr/>
        </p:nvSpPr>
        <p:spPr>
          <a:xfrm>
            <a:off x="6548575" y="2502975"/>
            <a:ext cx="22755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1000">
                <a:solidFill>
                  <a:srgbClr val="00FFFF"/>
                </a:solidFill>
                <a:latin typeface="Lato"/>
                <a:ea typeface="Lato"/>
                <a:cs typeface="Lato"/>
                <a:sym typeface="Lato"/>
              </a:rPr>
              <a:t>Cluster Formation for the  most affected Countries and states in india.</a:t>
            </a:r>
            <a:endParaRPr sz="1000">
              <a:solidFill>
                <a:srgbClr val="00FFFF"/>
              </a:solidFill>
              <a:latin typeface="Lato"/>
              <a:ea typeface="Lato"/>
              <a:cs typeface="Lato"/>
              <a:sym typeface="Lato"/>
            </a:endParaRPr>
          </a:p>
        </p:txBody>
      </p:sp>
      <p:sp>
        <p:nvSpPr>
          <p:cNvPr id="270" name="Google Shape;270;p21"/>
          <p:cNvSpPr txBox="1"/>
          <p:nvPr/>
        </p:nvSpPr>
        <p:spPr>
          <a:xfrm>
            <a:off x="6548573" y="3472525"/>
            <a:ext cx="22122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Building Forecast Prediction Model</a:t>
            </a:r>
            <a:endParaRPr/>
          </a:p>
        </p:txBody>
      </p:sp>
      <p:sp>
        <p:nvSpPr>
          <p:cNvPr id="271" name="Google Shape;271;p21"/>
          <p:cNvSpPr txBox="1"/>
          <p:nvPr/>
        </p:nvSpPr>
        <p:spPr>
          <a:xfrm>
            <a:off x="6548585" y="3915775"/>
            <a:ext cx="19914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1000">
                <a:solidFill>
                  <a:srgbClr val="00FFFF"/>
                </a:solidFill>
                <a:latin typeface="Lato"/>
                <a:ea typeface="Lato"/>
                <a:cs typeface="Lato"/>
                <a:sym typeface="Lato"/>
              </a:rPr>
              <a:t>Future Spread Analysis using facebook Prophet Model.</a:t>
            </a:r>
            <a:endParaRPr sz="1000">
              <a:solidFill>
                <a:srgbClr val="00FFFF"/>
              </a:solidFill>
              <a:latin typeface="Lato"/>
              <a:ea typeface="Lato"/>
              <a:cs typeface="Lato"/>
              <a:sym typeface="Lato"/>
            </a:endParaRPr>
          </a:p>
        </p:txBody>
      </p:sp>
      <p:cxnSp>
        <p:nvCxnSpPr>
          <p:cNvPr id="272" name="Google Shape;272;p21"/>
          <p:cNvCxnSpPr/>
          <p:nvPr/>
        </p:nvCxnSpPr>
        <p:spPr>
          <a:xfrm flipH="1">
            <a:off x="780745" y="1794250"/>
            <a:ext cx="7596300" cy="10500"/>
          </a:xfrm>
          <a:prstGeom prst="straightConnector1">
            <a:avLst/>
          </a:prstGeom>
          <a:noFill/>
          <a:ln w="9525" cap="flat" cmpd="sng">
            <a:solidFill>
              <a:srgbClr val="B7B7B7"/>
            </a:solidFill>
            <a:prstDash val="solid"/>
            <a:round/>
            <a:headEnd type="none" w="med" len="med"/>
            <a:tailEnd type="none" w="med" len="med"/>
          </a:ln>
        </p:spPr>
      </p:cxnSp>
      <p:cxnSp>
        <p:nvCxnSpPr>
          <p:cNvPr id="273" name="Google Shape;273;p21"/>
          <p:cNvCxnSpPr/>
          <p:nvPr/>
        </p:nvCxnSpPr>
        <p:spPr>
          <a:xfrm flipH="1">
            <a:off x="780842" y="31964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274" name="Google Shape;274;p21"/>
          <p:cNvCxnSpPr/>
          <p:nvPr/>
        </p:nvCxnSpPr>
        <p:spPr>
          <a:xfrm flipH="1">
            <a:off x="6101542" y="31964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275" name="Google Shape;275;p21"/>
          <p:cNvCxnSpPr/>
          <p:nvPr/>
        </p:nvCxnSpPr>
        <p:spPr>
          <a:xfrm flipH="1">
            <a:off x="780745" y="4607575"/>
            <a:ext cx="7596300" cy="10500"/>
          </a:xfrm>
          <a:prstGeom prst="straightConnector1">
            <a:avLst/>
          </a:prstGeom>
          <a:noFill/>
          <a:ln w="9525" cap="flat" cmpd="sng">
            <a:solidFill>
              <a:srgbClr val="B7B7B7"/>
            </a:solidFill>
            <a:prstDash val="solid"/>
            <a:round/>
            <a:headEnd type="none" w="med" len="med"/>
            <a:tailEnd type="none" w="med" len="med"/>
          </a:ln>
        </p:spPr>
      </p:cxnSp>
      <p:sp>
        <p:nvSpPr>
          <p:cNvPr id="276" name="Google Shape;276;p21"/>
          <p:cNvSpPr/>
          <p:nvPr/>
        </p:nvSpPr>
        <p:spPr>
          <a:xfrm>
            <a:off x="3171573" y="1813183"/>
            <a:ext cx="2787300" cy="2787300"/>
          </a:xfrm>
          <a:prstGeom prst="pie">
            <a:avLst>
              <a:gd name="adj1" fmla="val 10795717"/>
              <a:gd name="adj2" fmla="val 16201261"/>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1"/>
          <p:cNvSpPr/>
          <p:nvPr/>
        </p:nvSpPr>
        <p:spPr>
          <a:xfrm rot="5400000">
            <a:off x="3171560" y="1813183"/>
            <a:ext cx="2787300" cy="2787300"/>
          </a:xfrm>
          <a:prstGeom prst="pie">
            <a:avLst>
              <a:gd name="adj1" fmla="val 10795717"/>
              <a:gd name="adj2" fmla="val 16201261"/>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1"/>
          <p:cNvSpPr/>
          <p:nvPr/>
        </p:nvSpPr>
        <p:spPr>
          <a:xfrm rot="10800000">
            <a:off x="3171560" y="1813168"/>
            <a:ext cx="2787300" cy="2787300"/>
          </a:xfrm>
          <a:prstGeom prst="pie">
            <a:avLst>
              <a:gd name="adj1" fmla="val 10795717"/>
              <a:gd name="adj2" fmla="val 16201261"/>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1"/>
          <p:cNvSpPr/>
          <p:nvPr/>
        </p:nvSpPr>
        <p:spPr>
          <a:xfrm rot="-5400000">
            <a:off x="3171573" y="1813168"/>
            <a:ext cx="2787300" cy="2787300"/>
          </a:xfrm>
          <a:prstGeom prst="pie">
            <a:avLst>
              <a:gd name="adj1" fmla="val 10795717"/>
              <a:gd name="adj2" fmla="val 16201261"/>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 name="Google Shape;280;p21"/>
          <p:cNvGrpSpPr/>
          <p:nvPr/>
        </p:nvGrpSpPr>
        <p:grpSpPr>
          <a:xfrm>
            <a:off x="3078687" y="2853258"/>
            <a:ext cx="737729" cy="737729"/>
            <a:chOff x="2920647" y="2157958"/>
            <a:chExt cx="827700" cy="827700"/>
          </a:xfrm>
        </p:grpSpPr>
        <p:sp>
          <p:nvSpPr>
            <p:cNvPr id="281" name="Google Shape;281;p21"/>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1"/>
            <p:cNvSpPr/>
            <p:nvPr/>
          </p:nvSpPr>
          <p:spPr>
            <a:xfrm rot="248723">
              <a:off x="3023158" y="2234335"/>
              <a:ext cx="655715" cy="655993"/>
            </a:xfrm>
            <a:prstGeom prst="chord">
              <a:avLst>
                <a:gd name="adj1" fmla="val 2500565"/>
                <a:gd name="adj2" fmla="val 1811979"/>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21"/>
          <p:cNvSpPr txBox="1"/>
          <p:nvPr/>
        </p:nvSpPr>
        <p:spPr>
          <a:xfrm>
            <a:off x="3199194" y="30352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grpSp>
        <p:nvGrpSpPr>
          <p:cNvPr id="284" name="Google Shape;284;p21"/>
          <p:cNvGrpSpPr/>
          <p:nvPr/>
        </p:nvGrpSpPr>
        <p:grpSpPr>
          <a:xfrm rot="-5400000">
            <a:off x="4225338" y="3955329"/>
            <a:ext cx="737729" cy="737729"/>
            <a:chOff x="2920647" y="2157958"/>
            <a:chExt cx="827700" cy="827700"/>
          </a:xfrm>
        </p:grpSpPr>
        <p:sp>
          <p:nvSpPr>
            <p:cNvPr id="285" name="Google Shape;285;p21"/>
            <p:cNvSpPr/>
            <p:nvPr/>
          </p:nvSpPr>
          <p:spPr>
            <a:xfrm rot="2368348">
              <a:off x="3040494" y="2277805"/>
              <a:ext cx="588007" cy="588007"/>
            </a:xfrm>
            <a:prstGeom prst="pie">
              <a:avLst>
                <a:gd name="adj1" fmla="val 18953478"/>
                <a:gd name="adj2" fmla="val 8381030"/>
              </a:avLst>
            </a:prstGeom>
            <a:solidFill>
              <a:srgbClr val="2196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1"/>
            <p:cNvSpPr/>
            <p:nvPr/>
          </p:nvSpPr>
          <p:spPr>
            <a:xfrm rot="248723">
              <a:off x="3023158" y="2234335"/>
              <a:ext cx="655715" cy="655993"/>
            </a:xfrm>
            <a:prstGeom prst="chord">
              <a:avLst>
                <a:gd name="adj1" fmla="val 2500565"/>
                <a:gd name="adj2" fmla="val 1811979"/>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21"/>
          <p:cNvSpPr txBox="1"/>
          <p:nvPr/>
        </p:nvSpPr>
        <p:spPr>
          <a:xfrm>
            <a:off x="4320431" y="412334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nvGrpSpPr>
          <p:cNvPr id="288" name="Google Shape;288;p21"/>
          <p:cNvGrpSpPr/>
          <p:nvPr/>
        </p:nvGrpSpPr>
        <p:grpSpPr>
          <a:xfrm>
            <a:off x="5313093" y="2853055"/>
            <a:ext cx="737804" cy="737804"/>
            <a:chOff x="5428888" y="2158023"/>
            <a:chExt cx="828900" cy="828900"/>
          </a:xfrm>
        </p:grpSpPr>
        <p:sp>
          <p:nvSpPr>
            <p:cNvPr id="289" name="Google Shape;289;p21"/>
            <p:cNvSpPr/>
            <p:nvPr/>
          </p:nvSpPr>
          <p:spPr>
            <a:xfrm rot="-8431175">
              <a:off x="5548912" y="2278047"/>
              <a:ext cx="588851" cy="588851"/>
            </a:xfrm>
            <a:prstGeom prst="pie">
              <a:avLst>
                <a:gd name="adj1" fmla="val 19686997"/>
                <a:gd name="adj2" fmla="val 7771013"/>
              </a:avLst>
            </a:prstGeom>
            <a:solidFill>
              <a:srgbClr val="1976D2"/>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1"/>
            <p:cNvSpPr/>
            <p:nvPr/>
          </p:nvSpPr>
          <p:spPr>
            <a:xfrm rot="-10551618">
              <a:off x="5498383" y="2253584"/>
              <a:ext cx="656613" cy="656891"/>
            </a:xfrm>
            <a:prstGeom prst="chord">
              <a:avLst>
                <a:gd name="adj1" fmla="val 2500565"/>
                <a:gd name="adj2" fmla="val 1811979"/>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21"/>
          <p:cNvSpPr txBox="1"/>
          <p:nvPr/>
        </p:nvSpPr>
        <p:spPr>
          <a:xfrm>
            <a:off x="5404083" y="30352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292" name="Google Shape;292;p21"/>
          <p:cNvGrpSpPr/>
          <p:nvPr/>
        </p:nvGrpSpPr>
        <p:grpSpPr>
          <a:xfrm rot="5400000">
            <a:off x="4193370" y="1722152"/>
            <a:ext cx="737729" cy="737729"/>
            <a:chOff x="2920647" y="2157958"/>
            <a:chExt cx="827700" cy="827700"/>
          </a:xfrm>
        </p:grpSpPr>
        <p:sp>
          <p:nvSpPr>
            <p:cNvPr id="293" name="Google Shape;293;p21"/>
            <p:cNvSpPr/>
            <p:nvPr/>
          </p:nvSpPr>
          <p:spPr>
            <a:xfrm rot="2368348">
              <a:off x="3040494" y="2277805"/>
              <a:ext cx="588007" cy="588007"/>
            </a:xfrm>
            <a:prstGeom prst="pie">
              <a:avLst>
                <a:gd name="adj1" fmla="val 18953478"/>
                <a:gd name="adj2" fmla="val 8381030"/>
              </a:avLst>
            </a:prstGeom>
            <a:solidFill>
              <a:srgbClr val="0D47A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1"/>
            <p:cNvSpPr/>
            <p:nvPr/>
          </p:nvSpPr>
          <p:spPr>
            <a:xfrm rot="248723">
              <a:off x="3023158" y="2234335"/>
              <a:ext cx="655715" cy="655993"/>
            </a:xfrm>
            <a:prstGeom prst="chord">
              <a:avLst>
                <a:gd name="adj1" fmla="val 2500565"/>
                <a:gd name="adj2" fmla="val 1811979"/>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 name="Google Shape;295;p21"/>
          <p:cNvSpPr txBox="1"/>
          <p:nvPr/>
        </p:nvSpPr>
        <p:spPr>
          <a:xfrm>
            <a:off x="4320431" y="1917493"/>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296" name="Google Shape;296;p21"/>
          <p:cNvSpPr/>
          <p:nvPr/>
        </p:nvSpPr>
        <p:spPr>
          <a:xfrm>
            <a:off x="3753714" y="2395313"/>
            <a:ext cx="1623000" cy="1623000"/>
          </a:xfrm>
          <a:prstGeom prst="ellipse">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1"/>
          <p:cNvSpPr txBox="1"/>
          <p:nvPr/>
        </p:nvSpPr>
        <p:spPr>
          <a:xfrm>
            <a:off x="3979925" y="2724150"/>
            <a:ext cx="1165200" cy="102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298" name="Google Shape;298;p21"/>
          <p:cNvSpPr txBox="1"/>
          <p:nvPr/>
        </p:nvSpPr>
        <p:spPr>
          <a:xfrm>
            <a:off x="1276475" y="871375"/>
            <a:ext cx="7401300" cy="62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rgbClr val="FFFFFF"/>
                </a:solidFill>
                <a:latin typeface="Montserrat"/>
                <a:ea typeface="Montserrat"/>
                <a:cs typeface="Montserrat"/>
                <a:sym typeface="Montserrat"/>
              </a:rPr>
              <a:t>We have developed a </a:t>
            </a:r>
            <a:r>
              <a:rPr lang="en-GB" sz="1200" b="1">
                <a:solidFill>
                  <a:srgbClr val="FF9900"/>
                </a:solidFill>
                <a:latin typeface="Montserrat"/>
                <a:ea typeface="Montserrat"/>
                <a:cs typeface="Montserrat"/>
                <a:sym typeface="Montserrat"/>
              </a:rPr>
              <a:t>Web app using Django</a:t>
            </a:r>
            <a:r>
              <a:rPr lang="en-GB" sz="1200">
                <a:solidFill>
                  <a:srgbClr val="FFFFFF"/>
                </a:solidFill>
                <a:latin typeface="Montserrat"/>
                <a:ea typeface="Montserrat"/>
                <a:cs typeface="Montserrat"/>
                <a:sym typeface="Montserrat"/>
              </a:rPr>
              <a:t>  integrating a detailed </a:t>
            </a:r>
            <a:r>
              <a:rPr lang="en-GB" sz="1200" b="1">
                <a:solidFill>
                  <a:srgbClr val="FF9900"/>
                </a:solidFill>
                <a:latin typeface="Montserrat"/>
                <a:ea typeface="Montserrat"/>
                <a:cs typeface="Montserrat"/>
                <a:sym typeface="Montserrat"/>
              </a:rPr>
              <a:t>Dashboard system along with a forecasting Model</a:t>
            </a:r>
            <a:r>
              <a:rPr lang="en-GB" sz="1200">
                <a:solidFill>
                  <a:srgbClr val="FFFFFF"/>
                </a:solidFill>
                <a:latin typeface="Montserrat"/>
                <a:ea typeface="Montserrat"/>
                <a:cs typeface="Montserrat"/>
                <a:sym typeface="Montserrat"/>
              </a:rPr>
              <a:t> which could predict the spread of Covid19 and to prevent the spread of Covid19.</a:t>
            </a:r>
            <a:endParaRPr sz="1200">
              <a:solidFill>
                <a:srgbClr val="FFFFFF"/>
              </a:solidFill>
              <a:latin typeface="Montserrat"/>
              <a:ea typeface="Montserrat"/>
              <a:cs typeface="Montserrat"/>
              <a:sym typeface="Montserrat"/>
            </a:endParaRPr>
          </a:p>
          <a:p>
            <a:pPr marL="0" lvl="0" indent="0" algn="l" rtl="0">
              <a:spcBef>
                <a:spcPts val="0"/>
              </a:spcBef>
              <a:spcAft>
                <a:spcPts val="0"/>
              </a:spcAft>
              <a:buNone/>
            </a:pPr>
            <a:r>
              <a:rPr lang="en-GB" sz="1200">
                <a:solidFill>
                  <a:srgbClr val="FFFFFF"/>
                </a:solidFill>
                <a:latin typeface="Montserrat"/>
                <a:ea typeface="Montserrat"/>
                <a:cs typeface="Montserrat"/>
                <a:sym typeface="Montserrat"/>
              </a:rPr>
              <a:t>Covid19 Tracker has four phases of Operation.</a:t>
            </a:r>
            <a:endParaRPr sz="1200">
              <a:solidFill>
                <a:srgbClr val="FFFFFF"/>
              </a:solidFill>
              <a:latin typeface="Montserrat"/>
              <a:ea typeface="Montserrat"/>
              <a:cs typeface="Montserrat"/>
              <a:sym typeface="Montserrat"/>
            </a:endParaRPr>
          </a:p>
          <a:p>
            <a:pPr marL="0" lvl="0" indent="0" algn="l" rtl="0">
              <a:spcBef>
                <a:spcPts val="0"/>
              </a:spcBef>
              <a:spcAft>
                <a:spcPts val="0"/>
              </a:spcAft>
              <a:buNone/>
            </a:pPr>
            <a:endParaRPr sz="1200">
              <a:solidFill>
                <a:srgbClr val="FFFFFF"/>
              </a:solidFill>
              <a:latin typeface="Montserrat"/>
              <a:ea typeface="Montserrat"/>
              <a:cs typeface="Montserrat"/>
              <a:sym typeface="Montserrat"/>
            </a:endParaRPr>
          </a:p>
        </p:txBody>
      </p:sp>
      <p:sp>
        <p:nvSpPr>
          <p:cNvPr id="299" name="Google Shape;299;p21"/>
          <p:cNvSpPr txBox="1"/>
          <p:nvPr/>
        </p:nvSpPr>
        <p:spPr>
          <a:xfrm>
            <a:off x="4094026" y="2899675"/>
            <a:ext cx="1066800" cy="78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A4C2F4"/>
                </a:solidFill>
                <a:latin typeface="Lato"/>
                <a:ea typeface="Lato"/>
                <a:cs typeface="Lato"/>
                <a:sym typeface="Lato"/>
              </a:rPr>
              <a:t>Covid19</a:t>
            </a:r>
            <a:endParaRPr sz="1800">
              <a:solidFill>
                <a:srgbClr val="A4C2F4"/>
              </a:solidFill>
              <a:latin typeface="Lato"/>
              <a:ea typeface="Lato"/>
              <a:cs typeface="Lato"/>
              <a:sym typeface="Lato"/>
            </a:endParaRPr>
          </a:p>
          <a:p>
            <a:pPr marL="0" lvl="0" indent="0" algn="l" rtl="0">
              <a:spcBef>
                <a:spcPts val="0"/>
              </a:spcBef>
              <a:spcAft>
                <a:spcPts val="0"/>
              </a:spcAft>
              <a:buNone/>
            </a:pPr>
            <a:r>
              <a:rPr lang="en-GB" sz="1800">
                <a:solidFill>
                  <a:srgbClr val="A4C2F4"/>
                </a:solidFill>
                <a:latin typeface="Lato"/>
                <a:ea typeface="Lato"/>
                <a:cs typeface="Lato"/>
                <a:sym typeface="Lato"/>
              </a:rPr>
              <a:t>Tracker</a:t>
            </a:r>
            <a:endParaRPr sz="1800">
              <a:solidFill>
                <a:srgbClr val="A4C2F4"/>
              </a:solidFill>
              <a:latin typeface="Lato"/>
              <a:ea typeface="Lato"/>
              <a:cs typeface="Lato"/>
              <a:sym typeface="Lato"/>
            </a:endParaRPr>
          </a:p>
        </p:txBody>
      </p:sp>
      <p:sp>
        <p:nvSpPr>
          <p:cNvPr id="300" name="Google Shape;300;p21"/>
          <p:cNvSpPr/>
          <p:nvPr/>
        </p:nvSpPr>
        <p:spPr>
          <a:xfrm>
            <a:off x="1156450" y="568550"/>
            <a:ext cx="71100" cy="1101600"/>
          </a:xfrm>
          <a:prstGeom prst="rect">
            <a:avLst/>
          </a:prstGeom>
          <a:solidFill>
            <a:srgbClr val="99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22"/>
          <p:cNvSpPr txBox="1">
            <a:spLocks noGrp="1"/>
          </p:cNvSpPr>
          <p:nvPr>
            <p:ph type="title"/>
          </p:nvPr>
        </p:nvSpPr>
        <p:spPr>
          <a:xfrm>
            <a:off x="1157675" y="43657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b="1">
                <a:solidFill>
                  <a:srgbClr val="00FFFF"/>
                </a:solidFill>
              </a:rPr>
              <a:t>Tech Stack Used </a:t>
            </a:r>
            <a:endParaRPr b="1">
              <a:solidFill>
                <a:srgbClr val="00FFFF"/>
              </a:solidFill>
            </a:endParaRPr>
          </a:p>
        </p:txBody>
      </p:sp>
      <p:sp>
        <p:nvSpPr>
          <p:cNvPr id="306" name="Google Shape;306;p22"/>
          <p:cNvSpPr txBox="1">
            <a:spLocks noGrp="1"/>
          </p:cNvSpPr>
          <p:nvPr>
            <p:ph type="body" idx="1"/>
          </p:nvPr>
        </p:nvSpPr>
        <p:spPr>
          <a:xfrm>
            <a:off x="1297500" y="1553600"/>
            <a:ext cx="5609700" cy="656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We will be going to make use of the following tools and technologies to build our application  - </a:t>
            </a:r>
            <a:endParaRPr/>
          </a:p>
        </p:txBody>
      </p:sp>
      <p:sp>
        <p:nvSpPr>
          <p:cNvPr id="307" name="Google Shape;307;p22"/>
          <p:cNvSpPr txBox="1"/>
          <p:nvPr/>
        </p:nvSpPr>
        <p:spPr>
          <a:xfrm>
            <a:off x="1332925" y="2348925"/>
            <a:ext cx="2265000" cy="22092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F1C232"/>
              </a:buClr>
              <a:buSzPts val="1400"/>
              <a:buFont typeface="Lato"/>
              <a:buAutoNum type="arabicPeriod"/>
            </a:pPr>
            <a:r>
              <a:rPr lang="en-GB" b="1">
                <a:solidFill>
                  <a:srgbClr val="F1C232"/>
                </a:solidFill>
                <a:latin typeface="Lato"/>
                <a:ea typeface="Lato"/>
                <a:cs typeface="Lato"/>
                <a:sym typeface="Lato"/>
              </a:rPr>
              <a:t>Python (Django)                           </a:t>
            </a:r>
            <a:endParaRPr b="1">
              <a:solidFill>
                <a:srgbClr val="F1C232"/>
              </a:solidFill>
              <a:latin typeface="Lato"/>
              <a:ea typeface="Lato"/>
              <a:cs typeface="Lato"/>
              <a:sym typeface="Lato"/>
            </a:endParaRPr>
          </a:p>
          <a:p>
            <a:pPr marL="457200" lvl="0" indent="0" algn="l" rtl="0">
              <a:spcBef>
                <a:spcPts val="0"/>
              </a:spcBef>
              <a:spcAft>
                <a:spcPts val="0"/>
              </a:spcAft>
              <a:buNone/>
            </a:pPr>
            <a:endParaRPr b="1">
              <a:solidFill>
                <a:srgbClr val="F1C232"/>
              </a:solidFill>
              <a:latin typeface="Lato"/>
              <a:ea typeface="Lato"/>
              <a:cs typeface="Lato"/>
              <a:sym typeface="Lato"/>
            </a:endParaRPr>
          </a:p>
          <a:p>
            <a:pPr marL="457200" lvl="0" indent="-317500" algn="l" rtl="0">
              <a:spcBef>
                <a:spcPts val="0"/>
              </a:spcBef>
              <a:spcAft>
                <a:spcPts val="0"/>
              </a:spcAft>
              <a:buClr>
                <a:srgbClr val="F1C232"/>
              </a:buClr>
              <a:buSzPts val="1400"/>
              <a:buFont typeface="Lato"/>
              <a:buAutoNum type="arabicPeriod"/>
            </a:pPr>
            <a:r>
              <a:rPr lang="en-GB" b="1">
                <a:solidFill>
                  <a:srgbClr val="F1C232"/>
                </a:solidFill>
                <a:latin typeface="Lato"/>
                <a:ea typeface="Lato"/>
                <a:cs typeface="Lato"/>
                <a:sym typeface="Lato"/>
              </a:rPr>
              <a:t>SQLite3DB</a:t>
            </a:r>
            <a:endParaRPr b="1">
              <a:solidFill>
                <a:srgbClr val="F1C232"/>
              </a:solidFill>
              <a:latin typeface="Lato"/>
              <a:ea typeface="Lato"/>
              <a:cs typeface="Lato"/>
              <a:sym typeface="Lato"/>
            </a:endParaRPr>
          </a:p>
          <a:p>
            <a:pPr marL="0" lvl="0" indent="0" algn="l" rtl="0">
              <a:spcBef>
                <a:spcPts val="0"/>
              </a:spcBef>
              <a:spcAft>
                <a:spcPts val="0"/>
              </a:spcAft>
              <a:buNone/>
            </a:pPr>
            <a:endParaRPr b="1">
              <a:solidFill>
                <a:srgbClr val="F1C232"/>
              </a:solidFill>
              <a:latin typeface="Lato"/>
              <a:ea typeface="Lato"/>
              <a:cs typeface="Lato"/>
              <a:sym typeface="Lato"/>
            </a:endParaRPr>
          </a:p>
          <a:p>
            <a:pPr marL="457200" lvl="0" indent="-317500" algn="l" rtl="0">
              <a:spcBef>
                <a:spcPts val="0"/>
              </a:spcBef>
              <a:spcAft>
                <a:spcPts val="0"/>
              </a:spcAft>
              <a:buClr>
                <a:srgbClr val="F1C232"/>
              </a:buClr>
              <a:buSzPts val="1400"/>
              <a:buFont typeface="Lato"/>
              <a:buAutoNum type="arabicPeriod"/>
            </a:pPr>
            <a:r>
              <a:rPr lang="en-GB" b="1">
                <a:solidFill>
                  <a:srgbClr val="F1C232"/>
                </a:solidFill>
                <a:latin typeface="Lato"/>
                <a:ea typeface="Lato"/>
                <a:cs typeface="Lato"/>
                <a:sym typeface="Lato"/>
              </a:rPr>
              <a:t>Plotly Express</a:t>
            </a:r>
            <a:endParaRPr b="1">
              <a:solidFill>
                <a:srgbClr val="F1C232"/>
              </a:solidFill>
              <a:latin typeface="Lato"/>
              <a:ea typeface="Lato"/>
              <a:cs typeface="Lato"/>
              <a:sym typeface="Lato"/>
            </a:endParaRPr>
          </a:p>
          <a:p>
            <a:pPr marL="0" lvl="0" indent="0" algn="l" rtl="0">
              <a:spcBef>
                <a:spcPts val="0"/>
              </a:spcBef>
              <a:spcAft>
                <a:spcPts val="0"/>
              </a:spcAft>
              <a:buNone/>
            </a:pPr>
            <a:endParaRPr b="1">
              <a:solidFill>
                <a:srgbClr val="F1C232"/>
              </a:solidFill>
              <a:latin typeface="Lato"/>
              <a:ea typeface="Lato"/>
              <a:cs typeface="Lato"/>
              <a:sym typeface="Lato"/>
            </a:endParaRPr>
          </a:p>
          <a:p>
            <a:pPr marL="457200" lvl="0" indent="-317500" algn="l" rtl="0">
              <a:spcBef>
                <a:spcPts val="0"/>
              </a:spcBef>
              <a:spcAft>
                <a:spcPts val="0"/>
              </a:spcAft>
              <a:buClr>
                <a:srgbClr val="F1C232"/>
              </a:buClr>
              <a:buSzPts val="1400"/>
              <a:buFont typeface="Lato"/>
              <a:buAutoNum type="arabicPeriod"/>
            </a:pPr>
            <a:r>
              <a:rPr lang="en-GB" b="1">
                <a:solidFill>
                  <a:srgbClr val="F1C232"/>
                </a:solidFill>
                <a:latin typeface="Lato"/>
                <a:ea typeface="Lato"/>
                <a:cs typeface="Lato"/>
                <a:sym typeface="Lato"/>
              </a:rPr>
              <a:t>Folium</a:t>
            </a:r>
            <a:endParaRPr b="1">
              <a:solidFill>
                <a:srgbClr val="F1C232"/>
              </a:solidFill>
              <a:latin typeface="Lato"/>
              <a:ea typeface="Lato"/>
              <a:cs typeface="Lato"/>
              <a:sym typeface="Lato"/>
            </a:endParaRPr>
          </a:p>
          <a:p>
            <a:pPr marL="457200" lvl="0" indent="0" algn="l" rtl="0">
              <a:spcBef>
                <a:spcPts val="0"/>
              </a:spcBef>
              <a:spcAft>
                <a:spcPts val="0"/>
              </a:spcAft>
              <a:buNone/>
            </a:pPr>
            <a:endParaRPr b="1">
              <a:solidFill>
                <a:srgbClr val="F1C232"/>
              </a:solidFill>
              <a:latin typeface="Lato"/>
              <a:ea typeface="Lato"/>
              <a:cs typeface="Lato"/>
              <a:sym typeface="Lato"/>
            </a:endParaRPr>
          </a:p>
          <a:p>
            <a:pPr marL="457200" lvl="0" indent="-317500" algn="l" rtl="0">
              <a:spcBef>
                <a:spcPts val="0"/>
              </a:spcBef>
              <a:spcAft>
                <a:spcPts val="0"/>
              </a:spcAft>
              <a:buClr>
                <a:srgbClr val="F1C232"/>
              </a:buClr>
              <a:buSzPts val="1400"/>
              <a:buFont typeface="Lato"/>
              <a:buAutoNum type="arabicPeriod"/>
            </a:pPr>
            <a:r>
              <a:rPr lang="en-GB" b="1">
                <a:solidFill>
                  <a:srgbClr val="F1C232"/>
                </a:solidFill>
                <a:latin typeface="Lato"/>
                <a:ea typeface="Lato"/>
                <a:cs typeface="Lato"/>
                <a:sym typeface="Lato"/>
              </a:rPr>
              <a:t>Prophet Model</a:t>
            </a:r>
            <a:endParaRPr b="1">
              <a:solidFill>
                <a:srgbClr val="F1C232"/>
              </a:solidFill>
              <a:latin typeface="Lato"/>
              <a:ea typeface="Lato"/>
              <a:cs typeface="Lato"/>
              <a:sym typeface="Lato"/>
            </a:endParaRPr>
          </a:p>
        </p:txBody>
      </p:sp>
      <p:sp>
        <p:nvSpPr>
          <p:cNvPr id="308" name="Google Shape;308;p22"/>
          <p:cNvSpPr txBox="1"/>
          <p:nvPr/>
        </p:nvSpPr>
        <p:spPr>
          <a:xfrm>
            <a:off x="4255075" y="2404850"/>
            <a:ext cx="1943400" cy="201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1C232"/>
                </a:solidFill>
                <a:latin typeface="Lato"/>
                <a:ea typeface="Lato"/>
                <a:cs typeface="Lato"/>
                <a:sym typeface="Lato"/>
              </a:rPr>
              <a:t>6. JavaScript</a:t>
            </a:r>
            <a:endParaRPr>
              <a:solidFill>
                <a:srgbClr val="F1C232"/>
              </a:solidFill>
              <a:latin typeface="Lato"/>
              <a:ea typeface="Lato"/>
              <a:cs typeface="Lato"/>
              <a:sym typeface="Lato"/>
            </a:endParaRPr>
          </a:p>
          <a:p>
            <a:pPr marL="0" lvl="0" indent="0" algn="l" rtl="0">
              <a:spcBef>
                <a:spcPts val="0"/>
              </a:spcBef>
              <a:spcAft>
                <a:spcPts val="0"/>
              </a:spcAft>
              <a:buNone/>
            </a:pPr>
            <a:endParaRPr>
              <a:solidFill>
                <a:srgbClr val="F1C232"/>
              </a:solidFill>
              <a:latin typeface="Lato"/>
              <a:ea typeface="Lato"/>
              <a:cs typeface="Lato"/>
              <a:sym typeface="Lato"/>
            </a:endParaRPr>
          </a:p>
          <a:p>
            <a:pPr marL="0" lvl="0" indent="0" algn="l" rtl="0">
              <a:spcBef>
                <a:spcPts val="0"/>
              </a:spcBef>
              <a:spcAft>
                <a:spcPts val="0"/>
              </a:spcAft>
              <a:buNone/>
            </a:pPr>
            <a:r>
              <a:rPr lang="en-GB">
                <a:solidFill>
                  <a:srgbClr val="F1C232"/>
                </a:solidFill>
                <a:latin typeface="Lato"/>
                <a:ea typeface="Lato"/>
                <a:cs typeface="Lato"/>
                <a:sym typeface="Lato"/>
              </a:rPr>
              <a:t>7. jQuery</a:t>
            </a:r>
            <a:endParaRPr>
              <a:solidFill>
                <a:srgbClr val="F1C232"/>
              </a:solidFill>
              <a:latin typeface="Lato"/>
              <a:ea typeface="Lato"/>
              <a:cs typeface="Lato"/>
              <a:sym typeface="Lato"/>
            </a:endParaRPr>
          </a:p>
          <a:p>
            <a:pPr marL="0" lvl="0" indent="0" algn="l" rtl="0">
              <a:spcBef>
                <a:spcPts val="0"/>
              </a:spcBef>
              <a:spcAft>
                <a:spcPts val="0"/>
              </a:spcAft>
              <a:buNone/>
            </a:pPr>
            <a:endParaRPr>
              <a:solidFill>
                <a:srgbClr val="F1C232"/>
              </a:solidFill>
              <a:latin typeface="Lato"/>
              <a:ea typeface="Lato"/>
              <a:cs typeface="Lato"/>
              <a:sym typeface="Lato"/>
            </a:endParaRPr>
          </a:p>
          <a:p>
            <a:pPr marL="0" lvl="0" indent="0" algn="l" rtl="0">
              <a:spcBef>
                <a:spcPts val="0"/>
              </a:spcBef>
              <a:spcAft>
                <a:spcPts val="0"/>
              </a:spcAft>
              <a:buNone/>
            </a:pPr>
            <a:r>
              <a:rPr lang="en-GB">
                <a:solidFill>
                  <a:srgbClr val="F1C232"/>
                </a:solidFill>
                <a:latin typeface="Lato"/>
                <a:ea typeface="Lato"/>
                <a:cs typeface="Lato"/>
                <a:sym typeface="Lato"/>
              </a:rPr>
              <a:t>8. HTML/CSS </a:t>
            </a:r>
            <a:endParaRPr>
              <a:solidFill>
                <a:srgbClr val="F1C232"/>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00FFFF"/>
                </a:solidFill>
              </a:rPr>
              <a:t>Implementation - A brief Idea</a:t>
            </a:r>
            <a:endParaRPr b="1">
              <a:solidFill>
                <a:srgbClr val="00FFFF"/>
              </a:solidFill>
            </a:endParaRPr>
          </a:p>
        </p:txBody>
      </p:sp>
      <p:sp>
        <p:nvSpPr>
          <p:cNvPr id="314" name="Google Shape;314;p23"/>
          <p:cNvSpPr txBox="1">
            <a:spLocks noGrp="1"/>
          </p:cNvSpPr>
          <p:nvPr>
            <p:ph type="body" idx="1"/>
          </p:nvPr>
        </p:nvSpPr>
        <p:spPr>
          <a:xfrm>
            <a:off x="1297500" y="1148100"/>
            <a:ext cx="7038900" cy="36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50">
                <a:latin typeface="Montserrat"/>
                <a:ea typeface="Montserrat"/>
                <a:cs typeface="Montserrat"/>
                <a:sym typeface="Montserrat"/>
              </a:rPr>
              <a:t>The whole idea of reaching out to the public all over the world is done in our project is through a web application. Here people can reach out and get information about various things related to COVID-19. A brief idea of our implementation is given below - </a:t>
            </a:r>
            <a:endParaRPr sz="1350">
              <a:latin typeface="Montserrat"/>
              <a:ea typeface="Montserrat"/>
              <a:cs typeface="Montserrat"/>
              <a:sym typeface="Montserrat"/>
            </a:endParaRPr>
          </a:p>
          <a:p>
            <a:pPr marL="457200" lvl="0" indent="-314325" algn="l" rtl="0">
              <a:spcBef>
                <a:spcPts val="1600"/>
              </a:spcBef>
              <a:spcAft>
                <a:spcPts val="0"/>
              </a:spcAft>
              <a:buSzPts val="1350"/>
              <a:buFont typeface="Montserrat"/>
              <a:buChar char="●"/>
            </a:pPr>
            <a:r>
              <a:rPr lang="en-GB" sz="1350">
                <a:latin typeface="Montserrat"/>
                <a:ea typeface="Montserrat"/>
                <a:cs typeface="Montserrat"/>
                <a:sym typeface="Montserrat"/>
              </a:rPr>
              <a:t>We gather informations from various reliable sources like </a:t>
            </a:r>
            <a:r>
              <a:rPr lang="en-GB" sz="1350" b="1">
                <a:latin typeface="Montserrat"/>
                <a:ea typeface="Montserrat"/>
                <a:cs typeface="Montserrat"/>
                <a:sym typeface="Montserrat"/>
              </a:rPr>
              <a:t>WHO, ICCI, JHCU.</a:t>
            </a:r>
            <a:endParaRPr sz="1350" b="1">
              <a:latin typeface="Montserrat"/>
              <a:ea typeface="Montserrat"/>
              <a:cs typeface="Montserrat"/>
              <a:sym typeface="Montserrat"/>
            </a:endParaRPr>
          </a:p>
          <a:p>
            <a:pPr marL="457200" lvl="0" indent="-314325" algn="l" rtl="0">
              <a:spcBef>
                <a:spcPts val="0"/>
              </a:spcBef>
              <a:spcAft>
                <a:spcPts val="0"/>
              </a:spcAft>
              <a:buSzPts val="1350"/>
              <a:buFont typeface="Montserrat"/>
              <a:buChar char="●"/>
            </a:pPr>
            <a:r>
              <a:rPr lang="en-GB" sz="1350">
                <a:latin typeface="Montserrat"/>
                <a:ea typeface="Montserrat"/>
                <a:cs typeface="Montserrat"/>
                <a:sym typeface="Montserrat"/>
              </a:rPr>
              <a:t>We used </a:t>
            </a:r>
            <a:r>
              <a:rPr lang="en-GB" sz="1350" b="1">
                <a:latin typeface="Montserrat"/>
                <a:ea typeface="Montserrat"/>
                <a:cs typeface="Montserrat"/>
                <a:sym typeface="Montserrat"/>
              </a:rPr>
              <a:t>graphs and all sorts of visualisation</a:t>
            </a:r>
            <a:r>
              <a:rPr lang="en-GB" sz="1350">
                <a:latin typeface="Montserrat"/>
                <a:ea typeface="Montserrat"/>
                <a:cs typeface="Montserrat"/>
                <a:sym typeface="Montserrat"/>
              </a:rPr>
              <a:t> using those data to help the spread of COVID-19 all over the world using tool like </a:t>
            </a:r>
            <a:r>
              <a:rPr lang="en-GB" sz="1350" b="1">
                <a:latin typeface="Montserrat"/>
                <a:ea typeface="Montserrat"/>
                <a:cs typeface="Montserrat"/>
                <a:sym typeface="Montserrat"/>
              </a:rPr>
              <a:t>Plotly Express.</a:t>
            </a:r>
            <a:endParaRPr sz="1350" b="1">
              <a:latin typeface="Montserrat"/>
              <a:ea typeface="Montserrat"/>
              <a:cs typeface="Montserrat"/>
              <a:sym typeface="Montserrat"/>
            </a:endParaRPr>
          </a:p>
          <a:p>
            <a:pPr marL="457200" lvl="0" indent="-314325" algn="l" rtl="0">
              <a:spcBef>
                <a:spcPts val="0"/>
              </a:spcBef>
              <a:spcAft>
                <a:spcPts val="0"/>
              </a:spcAft>
              <a:buSzPts val="1350"/>
              <a:buFont typeface="Montserrat"/>
              <a:buChar char="●"/>
            </a:pPr>
            <a:r>
              <a:rPr lang="en-GB" sz="1350">
                <a:latin typeface="Montserrat"/>
                <a:ea typeface="Montserrat"/>
                <a:cs typeface="Montserrat"/>
                <a:sym typeface="Montserrat"/>
              </a:rPr>
              <a:t>We focussed mainly on India. We added various information such as number of confirmed cases, active cases, recovered patients and number of deaths. </a:t>
            </a:r>
            <a:endParaRPr sz="1350">
              <a:latin typeface="Montserrat"/>
              <a:ea typeface="Montserrat"/>
              <a:cs typeface="Montserrat"/>
              <a:sym typeface="Montserrat"/>
            </a:endParaRPr>
          </a:p>
          <a:p>
            <a:pPr marL="457200" lvl="0" indent="-314325" algn="l" rtl="0">
              <a:spcBef>
                <a:spcPts val="0"/>
              </a:spcBef>
              <a:spcAft>
                <a:spcPts val="0"/>
              </a:spcAft>
              <a:buSzPts val="1350"/>
              <a:buFont typeface="Montserrat"/>
              <a:buChar char="●"/>
            </a:pPr>
            <a:r>
              <a:rPr lang="en-GB" sz="1350">
                <a:latin typeface="Montserrat"/>
                <a:ea typeface="Montserrat"/>
                <a:cs typeface="Montserrat"/>
                <a:sym typeface="Montserrat"/>
              </a:rPr>
              <a:t>We added </a:t>
            </a:r>
            <a:r>
              <a:rPr lang="en-GB" sz="1350" b="1">
                <a:latin typeface="Montserrat"/>
                <a:ea typeface="Montserrat"/>
                <a:cs typeface="Montserrat"/>
                <a:sym typeface="Montserrat"/>
              </a:rPr>
              <a:t>various symptoms and also included a visualisation</a:t>
            </a:r>
            <a:r>
              <a:rPr lang="en-GB" sz="1350">
                <a:latin typeface="Montserrat"/>
                <a:ea typeface="Montserrat"/>
                <a:cs typeface="Montserrat"/>
                <a:sym typeface="Montserrat"/>
              </a:rPr>
              <a:t> depicting the same.</a:t>
            </a:r>
            <a:endParaRPr sz="1350">
              <a:latin typeface="Montserrat"/>
              <a:ea typeface="Montserrat"/>
              <a:cs typeface="Montserrat"/>
              <a:sym typeface="Montserrat"/>
            </a:endParaRPr>
          </a:p>
          <a:p>
            <a:pPr marL="0" lvl="0" indent="0" algn="l" rtl="0">
              <a:spcBef>
                <a:spcPts val="1600"/>
              </a:spcBef>
              <a:spcAft>
                <a:spcPts val="1600"/>
              </a:spcAft>
              <a:buNone/>
            </a:pPr>
            <a:endParaRPr sz="1350">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00FFFF"/>
                </a:solidFill>
              </a:rPr>
              <a:t>Implementation - A brief Idea (Contd.)</a:t>
            </a:r>
            <a:endParaRPr b="1">
              <a:solidFill>
                <a:srgbClr val="00FFFF"/>
              </a:solidFill>
            </a:endParaRPr>
          </a:p>
        </p:txBody>
      </p:sp>
      <p:sp>
        <p:nvSpPr>
          <p:cNvPr id="320" name="Google Shape;320;p24"/>
          <p:cNvSpPr txBox="1">
            <a:spLocks noGrp="1"/>
          </p:cNvSpPr>
          <p:nvPr>
            <p:ph type="body" idx="1"/>
          </p:nvPr>
        </p:nvSpPr>
        <p:spPr>
          <a:xfrm>
            <a:off x="1297500" y="1148100"/>
            <a:ext cx="7038900" cy="3647700"/>
          </a:xfrm>
          <a:prstGeom prst="rect">
            <a:avLst/>
          </a:prstGeom>
        </p:spPr>
        <p:txBody>
          <a:bodyPr spcFirstLastPara="1" wrap="square" lIns="91425" tIns="91425" rIns="91425" bIns="91425" anchor="t" anchorCtr="0">
            <a:noAutofit/>
          </a:bodyPr>
          <a:lstStyle/>
          <a:p>
            <a:pPr marL="457200" lvl="0" indent="-314325" algn="l" rtl="0">
              <a:spcBef>
                <a:spcPts val="0"/>
              </a:spcBef>
              <a:spcAft>
                <a:spcPts val="0"/>
              </a:spcAft>
              <a:buSzPts val="1350"/>
              <a:buFont typeface="Montserrat"/>
              <a:buChar char="●"/>
            </a:pPr>
            <a:r>
              <a:rPr lang="en-GB" sz="1350">
                <a:latin typeface="Montserrat"/>
                <a:ea typeface="Montserrat"/>
                <a:cs typeface="Montserrat"/>
                <a:sym typeface="Montserrat"/>
              </a:rPr>
              <a:t>Various preventive measures are added to fight against the virus.</a:t>
            </a:r>
            <a:endParaRPr sz="1350">
              <a:latin typeface="Montserrat"/>
              <a:ea typeface="Montserrat"/>
              <a:cs typeface="Montserrat"/>
              <a:sym typeface="Montserrat"/>
            </a:endParaRPr>
          </a:p>
          <a:p>
            <a:pPr marL="457200" lvl="0" indent="-314325" algn="l" rtl="0">
              <a:spcBef>
                <a:spcPts val="0"/>
              </a:spcBef>
              <a:spcAft>
                <a:spcPts val="0"/>
              </a:spcAft>
              <a:buSzPts val="1350"/>
              <a:buFont typeface="Montserrat"/>
              <a:buChar char="●"/>
            </a:pPr>
            <a:r>
              <a:rPr lang="en-GB" sz="1350">
                <a:latin typeface="Montserrat"/>
                <a:ea typeface="Montserrat"/>
                <a:cs typeface="Montserrat"/>
                <a:sym typeface="Montserrat"/>
              </a:rPr>
              <a:t>We also implemented and added a </a:t>
            </a:r>
            <a:r>
              <a:rPr lang="en-GB" sz="1350" b="1">
                <a:latin typeface="Montserrat"/>
                <a:ea typeface="Montserrat"/>
                <a:cs typeface="Montserrat"/>
                <a:sym typeface="Montserrat"/>
              </a:rPr>
              <a:t>prediction model using fbprophet</a:t>
            </a:r>
            <a:r>
              <a:rPr lang="en-GB" sz="1350">
                <a:latin typeface="Montserrat"/>
                <a:ea typeface="Montserrat"/>
                <a:cs typeface="Montserrat"/>
                <a:sym typeface="Montserrat"/>
              </a:rPr>
              <a:t> which can predict the number of deaths and confirmed patients due to COVID-19 over the </a:t>
            </a:r>
            <a:r>
              <a:rPr lang="en-GB" sz="1350" b="1">
                <a:latin typeface="Montserrat"/>
                <a:ea typeface="Montserrat"/>
                <a:cs typeface="Montserrat"/>
                <a:sym typeface="Montserrat"/>
              </a:rPr>
              <a:t>next 100 days.</a:t>
            </a:r>
            <a:endParaRPr sz="1350" b="1">
              <a:latin typeface="Montserrat"/>
              <a:ea typeface="Montserrat"/>
              <a:cs typeface="Montserrat"/>
              <a:sym typeface="Montserrat"/>
            </a:endParaRPr>
          </a:p>
          <a:p>
            <a:pPr marL="457200" lvl="0" indent="-314325" algn="l" rtl="0">
              <a:spcBef>
                <a:spcPts val="0"/>
              </a:spcBef>
              <a:spcAft>
                <a:spcPts val="0"/>
              </a:spcAft>
              <a:buSzPts val="1350"/>
              <a:buFont typeface="Montserrat"/>
              <a:buChar char="●"/>
            </a:pPr>
            <a:r>
              <a:rPr lang="en-GB" sz="1350">
                <a:latin typeface="Montserrat"/>
                <a:ea typeface="Montserrat"/>
                <a:cs typeface="Montserrat"/>
                <a:sym typeface="Montserrat"/>
              </a:rPr>
              <a:t>We implemented a </a:t>
            </a:r>
            <a:r>
              <a:rPr lang="en-GB" sz="1350" b="1">
                <a:latin typeface="Montserrat"/>
                <a:ea typeface="Montserrat"/>
                <a:cs typeface="Montserrat"/>
                <a:sym typeface="Montserrat"/>
              </a:rPr>
              <a:t>chatbot</a:t>
            </a:r>
            <a:r>
              <a:rPr lang="en-GB" sz="1350">
                <a:latin typeface="Montserrat"/>
                <a:ea typeface="Montserrat"/>
                <a:cs typeface="Montserrat"/>
                <a:sym typeface="Montserrat"/>
              </a:rPr>
              <a:t> in our web application through which people</a:t>
            </a:r>
            <a:endParaRPr sz="1350">
              <a:latin typeface="Montserrat"/>
              <a:ea typeface="Montserrat"/>
              <a:cs typeface="Montserrat"/>
              <a:sym typeface="Montserrat"/>
            </a:endParaRPr>
          </a:p>
          <a:p>
            <a:pPr marL="457200" lvl="0" indent="-314325" algn="l" rtl="0">
              <a:spcBef>
                <a:spcPts val="0"/>
              </a:spcBef>
              <a:spcAft>
                <a:spcPts val="0"/>
              </a:spcAft>
              <a:buSzPts val="1350"/>
              <a:buFont typeface="Montserrat"/>
              <a:buChar char="●"/>
            </a:pPr>
            <a:r>
              <a:rPr lang="en-GB" sz="1350">
                <a:latin typeface="Montserrat"/>
                <a:ea typeface="Montserrat"/>
                <a:cs typeface="Montserrat"/>
                <a:sym typeface="Montserrat"/>
              </a:rPr>
              <a:t>can gather more informations and </a:t>
            </a:r>
            <a:r>
              <a:rPr lang="en-GB" sz="1350" b="1">
                <a:latin typeface="Montserrat"/>
                <a:ea typeface="Montserrat"/>
                <a:cs typeface="Montserrat"/>
                <a:sym typeface="Montserrat"/>
              </a:rPr>
              <a:t>check their report of positivity</a:t>
            </a:r>
            <a:r>
              <a:rPr lang="en-GB" sz="1350">
                <a:latin typeface="Montserrat"/>
                <a:ea typeface="Montserrat"/>
                <a:cs typeface="Montserrat"/>
                <a:sym typeface="Montserrat"/>
              </a:rPr>
              <a:t> on this</a:t>
            </a:r>
            <a:endParaRPr sz="1350">
              <a:latin typeface="Montserrat"/>
              <a:ea typeface="Montserrat"/>
              <a:cs typeface="Montserrat"/>
              <a:sym typeface="Montserrat"/>
            </a:endParaRPr>
          </a:p>
          <a:p>
            <a:pPr marL="457200" lvl="0" indent="-314325" algn="l" rtl="0">
              <a:spcBef>
                <a:spcPts val="0"/>
              </a:spcBef>
              <a:spcAft>
                <a:spcPts val="0"/>
              </a:spcAft>
              <a:buSzPts val="1350"/>
              <a:buFont typeface="Montserrat"/>
              <a:buChar char="●"/>
            </a:pPr>
            <a:r>
              <a:rPr lang="en-GB" sz="1350">
                <a:latin typeface="Montserrat"/>
                <a:ea typeface="Montserrat"/>
                <a:cs typeface="Montserrat"/>
                <a:sym typeface="Montserrat"/>
              </a:rPr>
              <a:t>deadly virus.</a:t>
            </a:r>
            <a:endParaRPr sz="1350">
              <a:latin typeface="Montserrat"/>
              <a:ea typeface="Montserrat"/>
              <a:cs typeface="Montserrat"/>
              <a:sym typeface="Montserrat"/>
            </a:endParaRPr>
          </a:p>
          <a:p>
            <a:pPr marL="457200" lvl="0" indent="-314325" algn="l" rtl="0">
              <a:spcBef>
                <a:spcPts val="0"/>
              </a:spcBef>
              <a:spcAft>
                <a:spcPts val="0"/>
              </a:spcAft>
              <a:buSzPts val="1350"/>
              <a:buFont typeface="Montserrat"/>
              <a:buChar char="●"/>
            </a:pPr>
            <a:r>
              <a:rPr lang="en-GB" sz="1350">
                <a:latin typeface="Montserrat"/>
                <a:ea typeface="Montserrat"/>
                <a:cs typeface="Montserrat"/>
                <a:sym typeface="Montserrat"/>
              </a:rPr>
              <a:t>All these functionalities are made using a </a:t>
            </a:r>
            <a:r>
              <a:rPr lang="en-GB" sz="1350" b="1">
                <a:latin typeface="Montserrat"/>
                <a:ea typeface="Montserrat"/>
                <a:cs typeface="Montserrat"/>
                <a:sym typeface="Montserrat"/>
              </a:rPr>
              <a:t>Django Application</a:t>
            </a:r>
            <a:r>
              <a:rPr lang="en-GB" sz="1350">
                <a:latin typeface="Montserrat"/>
                <a:ea typeface="Montserrat"/>
                <a:cs typeface="Montserrat"/>
                <a:sym typeface="Montserrat"/>
              </a:rPr>
              <a:t> and is integrated with the front-end of the website using HTML and JavaScript.</a:t>
            </a:r>
            <a:endParaRPr sz="1350">
              <a:latin typeface="Montserrat"/>
              <a:ea typeface="Montserrat"/>
              <a:cs typeface="Montserrat"/>
              <a:sym typeface="Montserrat"/>
            </a:endParaRPr>
          </a:p>
          <a:p>
            <a:pPr marL="457200" lvl="0" indent="-314325" algn="l" rtl="0">
              <a:spcBef>
                <a:spcPts val="0"/>
              </a:spcBef>
              <a:spcAft>
                <a:spcPts val="0"/>
              </a:spcAft>
              <a:buSzPts val="1350"/>
              <a:buFont typeface="Montserrat"/>
              <a:buChar char="●"/>
            </a:pPr>
            <a:r>
              <a:rPr lang="en-GB" sz="1350">
                <a:latin typeface="Montserrat"/>
                <a:ea typeface="Montserrat"/>
                <a:cs typeface="Montserrat"/>
                <a:sym typeface="Montserrat"/>
              </a:rPr>
              <a:t>The UI of the web application is designed and made responsive using CSS, SCSS and framework like Bootstrap.</a:t>
            </a:r>
            <a:endParaRPr sz="1350">
              <a:latin typeface="Montserrat"/>
              <a:ea typeface="Montserrat"/>
              <a:cs typeface="Montserrat"/>
              <a:sym typeface="Montserrat"/>
            </a:endParaRPr>
          </a:p>
          <a:p>
            <a:pPr marL="457200" lvl="0" indent="-314325" algn="l" rtl="0">
              <a:spcBef>
                <a:spcPts val="0"/>
              </a:spcBef>
              <a:spcAft>
                <a:spcPts val="0"/>
              </a:spcAft>
              <a:buSzPts val="1350"/>
              <a:buFont typeface="Montserrat"/>
              <a:buChar char="●"/>
            </a:pPr>
            <a:r>
              <a:rPr lang="en-GB" sz="1350">
                <a:latin typeface="Montserrat"/>
                <a:ea typeface="Montserrat"/>
                <a:cs typeface="Montserrat"/>
                <a:sym typeface="Montserrat"/>
              </a:rPr>
              <a:t>We have made sure that users have complete satisfaction using this website and have the complete knowledge and awareness needed.</a:t>
            </a:r>
            <a:endParaRPr sz="135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847</Words>
  <Application>Microsoft Office PowerPoint</Application>
  <PresentationFormat>On-screen Show (16:9)</PresentationFormat>
  <Paragraphs>87</Paragraphs>
  <Slides>12</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Montserrat</vt:lpstr>
      <vt:lpstr>Consolas</vt:lpstr>
      <vt:lpstr>Lato</vt:lpstr>
      <vt:lpstr>Average</vt:lpstr>
      <vt:lpstr>Arial</vt:lpstr>
      <vt:lpstr>Roboto</vt:lpstr>
      <vt:lpstr>Focus</vt:lpstr>
      <vt:lpstr>Covid Tracker</vt:lpstr>
      <vt:lpstr>PowerPoint Presentation</vt:lpstr>
      <vt:lpstr>Table of Content </vt:lpstr>
      <vt:lpstr>Introduction</vt:lpstr>
      <vt:lpstr>Problem Statement</vt:lpstr>
      <vt:lpstr>Our Approach - Cycle Diagram</vt:lpstr>
      <vt:lpstr>Tech Stack Used </vt:lpstr>
      <vt:lpstr>Implementation - A brief Idea</vt:lpstr>
      <vt:lpstr>Implementation - A brief Idea (Contd.)</vt:lpstr>
      <vt:lpstr>Application UI</vt:lpstr>
      <vt:lpstr>Spotlight on mobile</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Tracker</dc:title>
  <cp:lastModifiedBy>Abhinandan Purkait</cp:lastModifiedBy>
  <cp:revision>1</cp:revision>
  <dcterms:modified xsi:type="dcterms:W3CDTF">2020-04-08T15:15:39Z</dcterms:modified>
</cp:coreProperties>
</file>